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72" r:id="rId3"/>
    <p:sldId id="318" r:id="rId4"/>
    <p:sldId id="361" r:id="rId5"/>
    <p:sldId id="268" r:id="rId6"/>
    <p:sldId id="282" r:id="rId7"/>
    <p:sldId id="280" r:id="rId8"/>
    <p:sldId id="266" r:id="rId9"/>
    <p:sldId id="367" r:id="rId10"/>
    <p:sldId id="364" r:id="rId11"/>
    <p:sldId id="370" r:id="rId12"/>
    <p:sldId id="368" r:id="rId13"/>
    <p:sldId id="366" r:id="rId14"/>
    <p:sldId id="369" r:id="rId15"/>
    <p:sldId id="439" r:id="rId16"/>
    <p:sldId id="307" r:id="rId17"/>
    <p:sldId id="371" r:id="rId18"/>
    <p:sldId id="379" r:id="rId19"/>
    <p:sldId id="383" r:id="rId20"/>
    <p:sldId id="438" r:id="rId21"/>
    <p:sldId id="381" r:id="rId22"/>
    <p:sldId id="382" r:id="rId23"/>
    <p:sldId id="384" r:id="rId24"/>
    <p:sldId id="385" r:id="rId25"/>
    <p:sldId id="386" r:id="rId26"/>
    <p:sldId id="389" r:id="rId27"/>
    <p:sldId id="387" r:id="rId28"/>
    <p:sldId id="388" r:id="rId29"/>
    <p:sldId id="390" r:id="rId30"/>
    <p:sldId id="373" r:id="rId31"/>
    <p:sldId id="290" r:id="rId32"/>
    <p:sldId id="374" r:id="rId33"/>
    <p:sldId id="375" r:id="rId34"/>
    <p:sldId id="376" r:id="rId35"/>
    <p:sldId id="377" r:id="rId36"/>
    <p:sldId id="378" r:id="rId37"/>
    <p:sldId id="397" r:id="rId38"/>
    <p:sldId id="391" r:id="rId39"/>
    <p:sldId id="392" r:id="rId40"/>
    <p:sldId id="417" r:id="rId41"/>
    <p:sldId id="396" r:id="rId42"/>
    <p:sldId id="393" r:id="rId43"/>
    <p:sldId id="394" r:id="rId44"/>
    <p:sldId id="395" r:id="rId45"/>
    <p:sldId id="398" r:id="rId46"/>
    <p:sldId id="399" r:id="rId47"/>
    <p:sldId id="400" r:id="rId48"/>
    <p:sldId id="401" r:id="rId49"/>
    <p:sldId id="402" r:id="rId50"/>
    <p:sldId id="404" r:id="rId51"/>
    <p:sldId id="405" r:id="rId52"/>
    <p:sldId id="408" r:id="rId53"/>
    <p:sldId id="406" r:id="rId54"/>
    <p:sldId id="407" r:id="rId55"/>
    <p:sldId id="409" r:id="rId56"/>
    <p:sldId id="410" r:id="rId57"/>
    <p:sldId id="273" r:id="rId58"/>
    <p:sldId id="411" r:id="rId59"/>
    <p:sldId id="412" r:id="rId60"/>
    <p:sldId id="413" r:id="rId61"/>
    <p:sldId id="414" r:id="rId62"/>
    <p:sldId id="416" r:id="rId63"/>
    <p:sldId id="415" r:id="rId64"/>
    <p:sldId id="346" r:id="rId65"/>
    <p:sldId id="347" r:id="rId66"/>
    <p:sldId id="429" r:id="rId67"/>
    <p:sldId id="420" r:id="rId68"/>
    <p:sldId id="281" r:id="rId69"/>
    <p:sldId id="426" r:id="rId70"/>
    <p:sldId id="427" r:id="rId71"/>
    <p:sldId id="436" r:id="rId72"/>
    <p:sldId id="435" r:id="rId73"/>
    <p:sldId id="431" r:id="rId74"/>
    <p:sldId id="433" r:id="rId75"/>
    <p:sldId id="272" r:id="rId76"/>
    <p:sldId id="425" r:id="rId77"/>
    <p:sldId id="430" r:id="rId78"/>
    <p:sldId id="437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8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5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4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0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1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47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1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3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6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0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5ECE0-8B2B-40C8-9FEE-019694B761A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2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مفهوم‌شناسی «اسم» در «بِسْمِ اللَّهِ الرَّحْمَنِ الرَّحِيمِ»">
            <a:extLst>
              <a:ext uri="{FF2B5EF4-FFF2-40B4-BE49-F238E27FC236}">
                <a16:creationId xmlns:a16="http://schemas.microsoft.com/office/drawing/2014/main" id="{8247A259-5760-6FD8-C314-E1FE9530F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65" y="75904"/>
            <a:ext cx="10059287" cy="670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467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DDE1-A6A2-56B9-179A-C6DCAE9A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6296E-9622-9FB8-FCFD-19365CD9C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Supraspinatus - Physiopedia">
            <a:extLst>
              <a:ext uri="{FF2B5EF4-FFF2-40B4-BE49-F238E27FC236}">
                <a16:creationId xmlns:a16="http://schemas.microsoft.com/office/drawing/2014/main" id="{F602D407-6491-5928-C569-41325AD09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273" y="1022567"/>
            <a:ext cx="5725391" cy="572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779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68D0ED-3443-5249-4D29-B1A2A65B1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543" y="104574"/>
            <a:ext cx="7886914" cy="664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28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BF7222-3327-8E44-FE7C-3EFD58CCE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07" y="100419"/>
            <a:ext cx="5400327" cy="63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85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27364"/>
          </a:xfrm>
        </p:spPr>
        <p:txBody>
          <a:bodyPr/>
          <a:lstStyle/>
          <a:p>
            <a:r>
              <a:rPr lang="en-US" dirty="0"/>
              <a:t>Deltoid m.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4209" y="692445"/>
            <a:ext cx="6598227" cy="607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48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24B0A7-3189-E262-8F66-8D2E8261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758" y="59197"/>
            <a:ext cx="7846828" cy="673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26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E818D4-5D5B-7530-2AB6-EB4FE0BB6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20" y="0"/>
            <a:ext cx="11326760" cy="637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62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71FFC-8C0A-DDD3-06AE-4EAD26D0E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What is the Rotator Cuff? — Experience Physical Therapy - Buffalo Grove, IL">
            <a:extLst>
              <a:ext uri="{FF2B5EF4-FFF2-40B4-BE49-F238E27FC236}">
                <a16:creationId xmlns:a16="http://schemas.microsoft.com/office/drawing/2014/main" id="{27D37DB1-1D89-C60C-1449-3DAA35029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04" y="633738"/>
            <a:ext cx="11993696" cy="568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28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2C03-6EAB-BFEE-277E-88032528E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Rotator cuff muscles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55630-5F53-7D9E-FEFD-F810627AF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120" y="893136"/>
            <a:ext cx="7423711" cy="583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24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CBC46-B5B4-18A6-E599-FA0C08096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843840" cy="1325563"/>
          </a:xfrm>
        </p:spPr>
        <p:txBody>
          <a:bodyPr/>
          <a:lstStyle/>
          <a:p>
            <a:r>
              <a:rPr lang="en-US" dirty="0"/>
              <a:t>Axilla</a:t>
            </a:r>
          </a:p>
        </p:txBody>
      </p:sp>
      <p:pic>
        <p:nvPicPr>
          <p:cNvPr id="4" name="Picture 2" descr="C:\Documents and Settings\iraj_kashani\Desktop\Overview-of-the-Borders-of-the-Axilla.jpg">
            <a:extLst>
              <a:ext uri="{FF2B5EF4-FFF2-40B4-BE49-F238E27FC236}">
                <a16:creationId xmlns:a16="http://schemas.microsoft.com/office/drawing/2014/main" id="{909FC6B3-B4A9-59F2-A7E1-E7E15DDE5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1180" y="118285"/>
            <a:ext cx="8906541" cy="6621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13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axilla.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01" y="100445"/>
            <a:ext cx="8802255" cy="660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790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A92D9F-4204-A456-F78F-0A7664AF1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391" y="105167"/>
            <a:ext cx="7219507" cy="66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42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7DDB-6921-27CA-2A9C-3C2EB39C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950898" cy="1325563"/>
          </a:xfrm>
        </p:spPr>
        <p:txBody>
          <a:bodyPr/>
          <a:lstStyle/>
          <a:p>
            <a:r>
              <a:rPr lang="en-US" dirty="0"/>
              <a:t>Clavipectoral fascia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AE6E2-B9F1-7116-D1FE-4BC1DD698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566" y="475815"/>
            <a:ext cx="7209524" cy="56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59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xilla – Anatomy QA">
            <a:extLst>
              <a:ext uri="{FF2B5EF4-FFF2-40B4-BE49-F238E27FC236}">
                <a16:creationId xmlns:a16="http://schemas.microsoft.com/office/drawing/2014/main" id="{CB637DA2-D101-A384-773E-59EA9A0EF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71" y="120136"/>
            <a:ext cx="11268518" cy="661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15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16B1-C005-14E5-DAA9-CB1FA71E1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4040372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Axillary artery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0C7512-B059-DE16-F0DD-17F7ADD13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086" y="681038"/>
            <a:ext cx="8510381" cy="596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1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2B7596-C7CC-575F-94D0-CC4B8D8AA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047" y="191267"/>
            <a:ext cx="9005776" cy="65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49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57C019-C9E2-A4E6-EA0E-8A30B5D41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32191"/>
            <a:ext cx="8569842" cy="642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89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4E859C-88D9-FA15-8D00-414EB705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86" y="106541"/>
            <a:ext cx="9590567" cy="659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42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F40DC055-C155-CDDF-8E7B-653AC9232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6" y="362302"/>
            <a:ext cx="4954378" cy="6133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D8BE79-0BCE-3C03-CB29-76B17BACD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409" y="2725946"/>
            <a:ext cx="6332741" cy="213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6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BCDBA-3A61-4CFA-A105-C840F40AD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570921" cy="606055"/>
          </a:xfrm>
        </p:spPr>
        <p:txBody>
          <a:bodyPr>
            <a:normAutofit fontScale="90000"/>
          </a:bodyPr>
          <a:lstStyle/>
          <a:p>
            <a:r>
              <a:rPr lang="en-US" dirty="0"/>
              <a:t>Klumpke’s palsy/ claw hand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538CA85-4C46-26B6-4D61-D9510C416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1526" y="866436"/>
            <a:ext cx="4093535" cy="5876608"/>
          </a:xfrm>
        </p:spPr>
      </p:pic>
      <p:pic>
        <p:nvPicPr>
          <p:cNvPr id="3074" name="Picture 2" descr="Brachial plexus injury: Clinical case, anatomy, symptoms | Kenhub">
            <a:extLst>
              <a:ext uri="{FF2B5EF4-FFF2-40B4-BE49-F238E27FC236}">
                <a16:creationId xmlns:a16="http://schemas.microsoft.com/office/drawing/2014/main" id="{CE76A173-848A-F3A6-0041-67709EACE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5824041" cy="505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11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892C1-E0EA-42F5-714A-75ECF1433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86809"/>
          </a:xfrm>
        </p:spPr>
        <p:txBody>
          <a:bodyPr/>
          <a:lstStyle/>
          <a:p>
            <a:r>
              <a:rPr lang="en-US" dirty="0"/>
              <a:t>Erb’s palsy</a:t>
            </a:r>
          </a:p>
        </p:txBody>
      </p:sp>
      <p:pic>
        <p:nvPicPr>
          <p:cNvPr id="2050" name="Picture 2" descr="Erb's palsy and klumpkee's palsy - Education for All | Facebook">
            <a:extLst>
              <a:ext uri="{FF2B5EF4-FFF2-40B4-BE49-F238E27FC236}">
                <a16:creationId xmlns:a16="http://schemas.microsoft.com/office/drawing/2014/main" id="{686F1B0D-56E3-C953-D179-B114FC9A2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7" y="1584251"/>
            <a:ext cx="6903214" cy="503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58AB0F-062A-3247-BB51-DD5ACC7E3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547" y="1209885"/>
            <a:ext cx="4336704" cy="54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45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7BC531-9193-E7CD-E17C-1424D96D2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549" y="70129"/>
            <a:ext cx="7049386" cy="67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6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11B92-82F4-2214-EB03-7D6084ACC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821717"/>
          </a:xfrm>
        </p:spPr>
        <p:txBody>
          <a:bodyPr/>
          <a:lstStyle/>
          <a:p>
            <a:r>
              <a:rPr lang="en-US" dirty="0"/>
              <a:t>Sensory nerve branches &amp; Dermatomes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27F28-E4AE-3458-E73C-95890DFE9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645" y="1137684"/>
            <a:ext cx="7505333" cy="5613990"/>
          </a:xfrm>
        </p:spPr>
      </p:pic>
    </p:spTree>
    <p:extLst>
      <p:ext uri="{BB962C8B-B14F-4D97-AF65-F5344CB8AC3E}">
        <p14:creationId xmlns:p14="http://schemas.microsoft.com/office/powerpoint/2010/main" val="1770989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FEB543-ED73-0519-570F-980516BCE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372" y="223486"/>
            <a:ext cx="3349256" cy="663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6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DF071-8446-DA11-D6B7-78FFA68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690232-3209-2EC6-27C7-45AC54F8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128" y="49620"/>
            <a:ext cx="7909560" cy="680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55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2FB4CF-49F8-8B2F-4303-B1F2A5EFD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69" y="94226"/>
            <a:ext cx="10814143" cy="668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53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B111C0-5E04-884B-42B4-1A48F5ED4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0587" y="72727"/>
            <a:ext cx="3965944" cy="671254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A79F5E-D8E7-0B83-A324-95BD844E0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470" y="72727"/>
            <a:ext cx="4563250" cy="664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31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852E6B-4B3C-8F5B-B487-E13AD8933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34" y="321277"/>
            <a:ext cx="4100429" cy="6536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FB8892-A10A-8B1D-C829-E44A9E29B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643" y="222255"/>
            <a:ext cx="4745663" cy="66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27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60ABF4-B9BD-4A6F-F0FF-D4BBF9318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903768"/>
            <a:ext cx="8322251" cy="5390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BA3673-68BC-5D9D-C768-2C3F8CC7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699" y="2158408"/>
            <a:ext cx="3896301" cy="371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954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7AE925-93FA-CDCC-1D76-98F527236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2" y="159489"/>
            <a:ext cx="11438735" cy="653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60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2AB1CD-24AB-16FF-6A49-1F522DBEF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511" y="361507"/>
            <a:ext cx="10151468" cy="63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469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C34C0C-BADF-3CA8-4D2F-A675090A9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0" y="152518"/>
            <a:ext cx="3009236" cy="6673153"/>
          </a:xfrm>
          <a:prstGeom prst="rect">
            <a:avLst/>
          </a:prstGeom>
        </p:spPr>
      </p:pic>
      <p:pic>
        <p:nvPicPr>
          <p:cNvPr id="2050" name="Picture 2" descr="Deep anterior forearm muscles: Anatomy and innervation | Kenhub">
            <a:extLst>
              <a:ext uri="{FF2B5EF4-FFF2-40B4-BE49-F238E27FC236}">
                <a16:creationId xmlns:a16="http://schemas.microsoft.com/office/drawing/2014/main" id="{D771AEA1-4E97-9328-5F5A-476050C53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648" y="152518"/>
            <a:ext cx="2928052" cy="65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6373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FE096E-253E-600F-1499-7E8A7E0A1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131"/>
            <a:ext cx="7142088" cy="6523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97386E-42DE-8078-EE83-D13CE8DE8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480" y="328297"/>
            <a:ext cx="2809875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59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0E83-5C55-3971-9C9C-3A90EA47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2855343" cy="2198733"/>
          </a:xfrm>
        </p:spPr>
        <p:txBody>
          <a:bodyPr>
            <a:normAutofit/>
          </a:bodyPr>
          <a:lstStyle/>
          <a:p>
            <a:r>
              <a:rPr lang="en-US" dirty="0"/>
              <a:t>Basilic and cephalic veins</a:t>
            </a:r>
          </a:p>
        </p:txBody>
      </p:sp>
      <p:pic>
        <p:nvPicPr>
          <p:cNvPr id="4" name="Picture 2" descr="EMT Anatomy Lab 1">
            <a:extLst>
              <a:ext uri="{FF2B5EF4-FFF2-40B4-BE49-F238E27FC236}">
                <a16:creationId xmlns:a16="http://schemas.microsoft.com/office/drawing/2014/main" id="{44D5E345-7328-DD52-D161-E235DC37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18" y="79744"/>
            <a:ext cx="4498236" cy="669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543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adial artery - Wikipedia">
            <a:extLst>
              <a:ext uri="{FF2B5EF4-FFF2-40B4-BE49-F238E27FC236}">
                <a16:creationId xmlns:a16="http://schemas.microsoft.com/office/drawing/2014/main" id="{744FD983-3ABD-EB11-4150-9A0DCBA4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36" y="105320"/>
            <a:ext cx="3063727" cy="664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adial artery branches Archives - Samarpan Physiotherapy Clinic">
            <a:extLst>
              <a:ext uri="{FF2B5EF4-FFF2-40B4-BE49-F238E27FC236}">
                <a16:creationId xmlns:a16="http://schemas.microsoft.com/office/drawing/2014/main" id="{5C5C6446-EFC4-EE67-CFDD-89C80C0F63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2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D04AEA-6ECC-50FC-0C9F-6E129C093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935" y="446567"/>
            <a:ext cx="4545293" cy="6401821"/>
          </a:xfrm>
          <a:prstGeom prst="rect">
            <a:avLst/>
          </a:prstGeom>
        </p:spPr>
      </p:pic>
      <p:pic>
        <p:nvPicPr>
          <p:cNvPr id="5122" name="Picture 2" descr="Clinical Anatomy &amp; Operative Surgery - Arterial anastomosis ...">
            <a:extLst>
              <a:ext uri="{FF2B5EF4-FFF2-40B4-BE49-F238E27FC236}">
                <a16:creationId xmlns:a16="http://schemas.microsoft.com/office/drawing/2014/main" id="{587E9AAE-36EC-EBA6-DB22-CC8E9400F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53" y="951946"/>
            <a:ext cx="5661837" cy="4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6519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78C6FA-F8B0-4B59-F2E8-2478CC6C4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084" y="143886"/>
            <a:ext cx="7006856" cy="657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7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61EFBD-3129-4F35-FF2B-8F46E095B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268" y="286453"/>
            <a:ext cx="7070651" cy="657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75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0B4735-CF30-E38F-C147-D8DFD6C44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571" y="82843"/>
            <a:ext cx="7570382" cy="669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336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6B8022-80E2-9C7D-4904-A2A3475FA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58" y="106327"/>
            <a:ext cx="11447699" cy="658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308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3AFEBA-2C6B-F390-45CC-380B08BE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32" y="0"/>
            <a:ext cx="4608835" cy="68140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CCE883-95A0-63EF-BF21-1058E1A2D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917" y="144809"/>
            <a:ext cx="4506051" cy="656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578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EDB178-06D3-0AD3-1E36-9D9ACF565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51" y="1169581"/>
            <a:ext cx="11499300" cy="451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76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850CC3-34D1-77A9-C86E-516FE3A45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603" y="108501"/>
            <a:ext cx="5539563" cy="664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780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3E571A-E60B-96ED-B3E4-A336378AD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16" y="52448"/>
            <a:ext cx="5986130" cy="675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70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0" y="1043924"/>
            <a:ext cx="12078920" cy="4925291"/>
          </a:xfrm>
        </p:spPr>
      </p:pic>
    </p:spTree>
    <p:extLst>
      <p:ext uri="{BB962C8B-B14F-4D97-AF65-F5344CB8AC3E}">
        <p14:creationId xmlns:p14="http://schemas.microsoft.com/office/powerpoint/2010/main" val="409181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AC37CC-B08B-3783-BA64-E554C676B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3" y="165006"/>
            <a:ext cx="6771005" cy="653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896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EF6DB0-C68D-84DF-8129-16468873C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27" y="252787"/>
            <a:ext cx="7107381" cy="636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73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816B92-4A9F-AB0F-83D0-30AAAB4AE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51" y="188812"/>
            <a:ext cx="6241312" cy="644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793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9D4F80-DC1A-99AD-E6F6-9E43A570F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292" y="157872"/>
            <a:ext cx="5044536" cy="66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09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09B700-3CB3-E37E-4ECD-D27486A0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819" y="318978"/>
            <a:ext cx="8151151" cy="620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394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0D12FE-DA23-E2D2-67DA-444DBD00E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825" y="212652"/>
            <a:ext cx="6431157" cy="64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039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4C7545-92C6-1176-4143-F7EF976D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952" y="75150"/>
            <a:ext cx="5954234" cy="670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51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20809B-9672-313A-4896-5929A7CBB4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784" y="70796"/>
            <a:ext cx="6126480" cy="67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486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644357-1641-E0B8-2796-CD5618B92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89" y="96164"/>
            <a:ext cx="6868633" cy="666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121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FD9C9D-D835-B90D-E7F0-2520BB6B7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66" y="457200"/>
            <a:ext cx="11728467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1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9830"/>
          </a:xfrm>
        </p:spPr>
        <p:txBody>
          <a:bodyPr/>
          <a:lstStyle/>
          <a:p>
            <a:r>
              <a:rPr lang="en-US" dirty="0"/>
              <a:t>Serratus anterior m.</a:t>
            </a:r>
          </a:p>
        </p:txBody>
      </p:sp>
      <p:pic>
        <p:nvPicPr>
          <p:cNvPr id="8194" name="Picture 2" descr="Serratus Anterior - Physio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741" y="1330035"/>
            <a:ext cx="5428313" cy="542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1971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6968B9-8067-E0AA-9B0F-0C007C8CB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707" y="310239"/>
            <a:ext cx="10558130" cy="623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39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C010266-905F-59D5-0C30-9255F246E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693" y="45121"/>
            <a:ext cx="5791200" cy="6767757"/>
          </a:xfrm>
          <a:prstGeom prst="rect">
            <a:avLst/>
          </a:prstGeom>
        </p:spPr>
      </p:pic>
      <p:pic>
        <p:nvPicPr>
          <p:cNvPr id="3074" name="Picture 2" descr="Ulnar Nerve – Anatomy QA">
            <a:extLst>
              <a:ext uri="{FF2B5EF4-FFF2-40B4-BE49-F238E27FC236}">
                <a16:creationId xmlns:a16="http://schemas.microsoft.com/office/drawing/2014/main" id="{C9D1585B-1BD8-CE16-4387-86AEF760F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060" y="111640"/>
            <a:ext cx="5435247" cy="663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778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edian Nerve – Anatomy QA">
            <a:extLst>
              <a:ext uri="{FF2B5EF4-FFF2-40B4-BE49-F238E27FC236}">
                <a16:creationId xmlns:a16="http://schemas.microsoft.com/office/drawing/2014/main" id="{05C4F077-36AD-0B5F-5501-F49DEF2D24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54650"/>
            <a:ext cx="5578208" cy="62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1DB7FB1-1435-0D43-BEBD-148191BD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17" y="72756"/>
            <a:ext cx="4585855" cy="673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968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FB7F11-7988-8EA4-E30F-9FA2C052B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6" y="83127"/>
            <a:ext cx="5921832" cy="6774873"/>
          </a:xfrm>
          <a:prstGeom prst="rect">
            <a:avLst/>
          </a:prstGeom>
        </p:spPr>
      </p:pic>
      <p:pic>
        <p:nvPicPr>
          <p:cNvPr id="1028" name="Picture 4" descr="Radial Nerve – Anatomy QA">
            <a:extLst>
              <a:ext uri="{FF2B5EF4-FFF2-40B4-BE49-F238E27FC236}">
                <a16:creationId xmlns:a16="http://schemas.microsoft.com/office/drawing/2014/main" id="{B6DF45BB-A6F9-D1DE-F600-5EE75345D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609" y="83126"/>
            <a:ext cx="4977435" cy="669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0711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122"/>
            <a:ext cx="4002657" cy="921157"/>
          </a:xfrm>
        </p:spPr>
        <p:txBody>
          <a:bodyPr/>
          <a:lstStyle/>
          <a:p>
            <a:r>
              <a:rPr lang="en-US"/>
              <a:t>Tennis </a:t>
            </a:r>
            <a:r>
              <a:rPr lang="en-US" dirty="0"/>
              <a:t>elbow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719" y="1344685"/>
            <a:ext cx="7172325" cy="4191000"/>
          </a:xfrm>
        </p:spPr>
      </p:pic>
    </p:spTree>
    <p:extLst>
      <p:ext uri="{BB962C8B-B14F-4D97-AF65-F5344CB8AC3E}">
        <p14:creationId xmlns:p14="http://schemas.microsoft.com/office/powerpoint/2010/main" val="9948377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010"/>
            <a:ext cx="4218317" cy="767135"/>
          </a:xfrm>
        </p:spPr>
        <p:txBody>
          <a:bodyPr/>
          <a:lstStyle/>
          <a:p>
            <a:r>
              <a:rPr lang="en-US" dirty="0"/>
              <a:t>Golfer's elbow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57" y="1600200"/>
            <a:ext cx="9055818" cy="5093898"/>
          </a:xfrm>
        </p:spPr>
      </p:pic>
    </p:spTree>
    <p:extLst>
      <p:ext uri="{BB962C8B-B14F-4D97-AF65-F5344CB8AC3E}">
        <p14:creationId xmlns:p14="http://schemas.microsoft.com/office/powerpoint/2010/main" val="11400304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8C0B2-933A-C29F-3816-73552A966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023894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crutch palsy&amp; Saturday night palsy </a:t>
            </a:r>
          </a:p>
        </p:txBody>
      </p:sp>
      <p:pic>
        <p:nvPicPr>
          <p:cNvPr id="7170" name="Picture 2" descr="Roshan Saran on LinkedIn: #snsinstitutions #snsdesignthinker  #designthinking #snscop">
            <a:extLst>
              <a:ext uri="{FF2B5EF4-FFF2-40B4-BE49-F238E27FC236}">
                <a16:creationId xmlns:a16="http://schemas.microsoft.com/office/drawing/2014/main" id="{0072A170-422D-89BE-8651-02C2B75DC7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642" y="1664898"/>
            <a:ext cx="5490373" cy="504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5708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D7E4C-E50F-D1DB-68AC-3C4A0E598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96145"/>
          </a:xfrm>
        </p:spPr>
        <p:txBody>
          <a:bodyPr/>
          <a:lstStyle/>
          <a:p>
            <a:r>
              <a:rPr lang="en-US" dirty="0"/>
              <a:t>Complete claw hand</a:t>
            </a:r>
          </a:p>
        </p:txBody>
      </p:sp>
      <p:pic>
        <p:nvPicPr>
          <p:cNvPr id="19458" name="Picture 2" descr="Intrinsic Minus Hand (Claw Hand) - Hand ...">
            <a:extLst>
              <a:ext uri="{FF2B5EF4-FFF2-40B4-BE49-F238E27FC236}">
                <a16:creationId xmlns:a16="http://schemas.microsoft.com/office/drawing/2014/main" id="{D0DCB94E-28FB-60BB-6E87-5737EC29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1" y="1172292"/>
            <a:ext cx="7203056" cy="549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3602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9679C4-969D-59DF-7620-2CA25A32F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158949"/>
            <a:ext cx="8920913" cy="5018014"/>
          </a:xfrm>
        </p:spPr>
      </p:pic>
    </p:spTree>
    <p:extLst>
      <p:ext uri="{BB962C8B-B14F-4D97-AF65-F5344CB8AC3E}">
        <p14:creationId xmlns:p14="http://schemas.microsoft.com/office/powerpoint/2010/main" val="38798620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1EB9-6D84-2580-6BC9-04C2B989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Tinel test</a:t>
            </a:r>
          </a:p>
        </p:txBody>
      </p:sp>
      <p:pic>
        <p:nvPicPr>
          <p:cNvPr id="12290" name="Picture 2" descr="TINEL'S TEST - Longhorn Brain and Spine">
            <a:extLst>
              <a:ext uri="{FF2B5EF4-FFF2-40B4-BE49-F238E27FC236}">
                <a16:creationId xmlns:a16="http://schemas.microsoft.com/office/drawing/2014/main" id="{0CBA1772-6CEB-3C3C-01EC-714CE6619E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64" y="1570007"/>
            <a:ext cx="5477072" cy="426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34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20882"/>
          </a:xfrm>
        </p:spPr>
        <p:txBody>
          <a:bodyPr/>
          <a:lstStyle/>
          <a:p>
            <a:r>
              <a:rPr lang="en-US" dirty="0"/>
              <a:t>Serratus anterior m.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927" y="1976437"/>
            <a:ext cx="4684135" cy="414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499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D1887-F119-5D74-C445-5EC013D37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00664"/>
          </a:xfrm>
        </p:spPr>
        <p:txBody>
          <a:bodyPr/>
          <a:lstStyle/>
          <a:p>
            <a:r>
              <a:rPr lang="en-US" dirty="0"/>
              <a:t>Phalen test</a:t>
            </a:r>
          </a:p>
        </p:txBody>
      </p:sp>
      <p:pic>
        <p:nvPicPr>
          <p:cNvPr id="13314" name="Picture 2" descr="Phalen's Test | Carpal Tunnel Syndrome ...">
            <a:extLst>
              <a:ext uri="{FF2B5EF4-FFF2-40B4-BE49-F238E27FC236}">
                <a16:creationId xmlns:a16="http://schemas.microsoft.com/office/drawing/2014/main" id="{3B55D002-BDF4-1B22-2501-BBF0B3AA51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62" y="1958197"/>
            <a:ext cx="7548114" cy="422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4013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342E8-0877-1024-22B0-5710F04E7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33245"/>
          </a:xfrm>
        </p:spPr>
        <p:txBody>
          <a:bodyPr/>
          <a:lstStyle/>
          <a:p>
            <a:r>
              <a:rPr lang="en-US" dirty="0"/>
              <a:t>Dupuytren's contracture </a:t>
            </a:r>
          </a:p>
        </p:txBody>
      </p:sp>
      <p:pic>
        <p:nvPicPr>
          <p:cNvPr id="10242" name="Picture 2" descr="Dupuytrens Contracture">
            <a:extLst>
              <a:ext uri="{FF2B5EF4-FFF2-40B4-BE49-F238E27FC236}">
                <a16:creationId xmlns:a16="http://schemas.microsoft.com/office/drawing/2014/main" id="{8E6F5CAA-8CEF-C8BC-A292-FEFFF429A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04" y="861204"/>
            <a:ext cx="5408762" cy="540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9543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CC84E7-3212-B3B9-90F0-92EFE1D13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496" y="552091"/>
            <a:ext cx="10919124" cy="614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386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FD4C-998F-3D8D-7469-F0590FBF5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dirty="0"/>
              <a:t>Mallet finger</a:t>
            </a:r>
          </a:p>
        </p:txBody>
      </p:sp>
      <p:pic>
        <p:nvPicPr>
          <p:cNvPr id="4" name="Picture 2" descr="Mallet Finger - OrthoInfo - AAOS">
            <a:extLst>
              <a:ext uri="{FF2B5EF4-FFF2-40B4-BE49-F238E27FC236}">
                <a16:creationId xmlns:a16="http://schemas.microsoft.com/office/drawing/2014/main" id="{EE644984-0347-2EDD-F03F-2B3F6947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40" y="1181329"/>
            <a:ext cx="6103089" cy="499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780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llet Finger: What It Is and How to ...">
            <a:extLst>
              <a:ext uri="{FF2B5EF4-FFF2-40B4-BE49-F238E27FC236}">
                <a16:creationId xmlns:a16="http://schemas.microsoft.com/office/drawing/2014/main" id="{EBA854F2-424F-3CC4-F991-A5213489D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63" y="1743399"/>
            <a:ext cx="10291310" cy="308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4390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hat is Trigger Finger? | Advanced ...">
            <a:extLst>
              <a:ext uri="{FF2B5EF4-FFF2-40B4-BE49-F238E27FC236}">
                <a16:creationId xmlns:a16="http://schemas.microsoft.com/office/drawing/2014/main" id="{C6F2720D-FFA4-395A-A436-97D8DAFE0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103" y="1673524"/>
            <a:ext cx="7024370" cy="39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9790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91A41F-30E0-1D90-B4F9-AC88FDBFD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507" y="560717"/>
            <a:ext cx="10121661" cy="569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954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Rheumatoid Arthritis | The Arthritis Movement">
            <a:extLst>
              <a:ext uri="{FF2B5EF4-FFF2-40B4-BE49-F238E27FC236}">
                <a16:creationId xmlns:a16="http://schemas.microsoft.com/office/drawing/2014/main" id="{B99D272A-3A54-FD74-753E-1D22F5A9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76225"/>
            <a:ext cx="9525000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3230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1828C-28D1-FC3E-EC2C-8801FECD1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1E9B-1D20-64AA-02E1-043D070AC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8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89709"/>
          </a:xfrm>
        </p:spPr>
        <p:txBody>
          <a:bodyPr/>
          <a:lstStyle/>
          <a:p>
            <a:r>
              <a:rPr lang="en-US" dirty="0"/>
              <a:t>Trapezius and Latissimus </a:t>
            </a:r>
            <a:r>
              <a:rPr lang="en-US" dirty="0" err="1"/>
              <a:t>dorsi</a:t>
            </a:r>
            <a:r>
              <a:rPr lang="en-US" dirty="0"/>
              <a:t> muscles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6281" y="862445"/>
            <a:ext cx="5827163" cy="59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0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3D80E2-508F-8F38-74B6-C75CD888F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455" y="167089"/>
            <a:ext cx="4625163" cy="6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66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2289</TotalTime>
  <Words>61</Words>
  <Application>Microsoft Office PowerPoint</Application>
  <PresentationFormat>Widescreen</PresentationFormat>
  <Paragraphs>20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Sensory nerve branches &amp; Dermatomes</vt:lpstr>
      <vt:lpstr>Basilic and cephalic veins</vt:lpstr>
      <vt:lpstr>PowerPoint Presentation</vt:lpstr>
      <vt:lpstr>Serratus anterior m.</vt:lpstr>
      <vt:lpstr>Serratus anterior m.</vt:lpstr>
      <vt:lpstr>Trapezius and Latissimus dorsi muscles</vt:lpstr>
      <vt:lpstr>PowerPoint Presentation</vt:lpstr>
      <vt:lpstr>PowerPoint Presentation</vt:lpstr>
      <vt:lpstr>PowerPoint Presentation</vt:lpstr>
      <vt:lpstr>PowerPoint Presentation</vt:lpstr>
      <vt:lpstr>Deltoid m.</vt:lpstr>
      <vt:lpstr>PowerPoint Presentation</vt:lpstr>
      <vt:lpstr>PowerPoint Presentation</vt:lpstr>
      <vt:lpstr>PowerPoint Presentation</vt:lpstr>
      <vt:lpstr>Rotator cuff muscles</vt:lpstr>
      <vt:lpstr>Axilla</vt:lpstr>
      <vt:lpstr>PowerPoint Presentation</vt:lpstr>
      <vt:lpstr>Clavipectoral fascia</vt:lpstr>
      <vt:lpstr>PowerPoint Presentation</vt:lpstr>
      <vt:lpstr>Axillary artery</vt:lpstr>
      <vt:lpstr>PowerPoint Presentation</vt:lpstr>
      <vt:lpstr>PowerPoint Presentation</vt:lpstr>
      <vt:lpstr>PowerPoint Presentation</vt:lpstr>
      <vt:lpstr>PowerPoint Presentation</vt:lpstr>
      <vt:lpstr>Klumpke’s palsy/ claw hand</vt:lpstr>
      <vt:lpstr>Erb’s palsy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Tennis elbow</vt:lpstr>
      <vt:lpstr>Golfer's elbow</vt:lpstr>
      <vt:lpstr>crutch palsy&amp; Saturday night palsy </vt:lpstr>
      <vt:lpstr>Complete claw hand</vt:lpstr>
      <vt:lpstr>PowerPoint Presentation</vt:lpstr>
      <vt:lpstr>Tinel test</vt:lpstr>
      <vt:lpstr>Phalen test</vt:lpstr>
      <vt:lpstr>Dupuytren's contracture </vt:lpstr>
      <vt:lpstr>PowerPoint Presentation</vt:lpstr>
      <vt:lpstr>Mallet finger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iraj_kashani</dc:creator>
  <cp:lastModifiedBy>ANT</cp:lastModifiedBy>
  <cp:revision>50</cp:revision>
  <dcterms:created xsi:type="dcterms:W3CDTF">2023-09-19T10:19:02Z</dcterms:created>
  <dcterms:modified xsi:type="dcterms:W3CDTF">2026-05-10T09:03:11Z</dcterms:modified>
</cp:coreProperties>
</file>