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1" r:id="rId3"/>
    <p:sldId id="274" r:id="rId4"/>
    <p:sldId id="302" r:id="rId5"/>
    <p:sldId id="257" r:id="rId6"/>
    <p:sldId id="270" r:id="rId7"/>
    <p:sldId id="271" r:id="rId8"/>
    <p:sldId id="305" r:id="rId9"/>
    <p:sldId id="258" r:id="rId10"/>
    <p:sldId id="262" r:id="rId11"/>
    <p:sldId id="263" r:id="rId12"/>
    <p:sldId id="264" r:id="rId13"/>
    <p:sldId id="259" r:id="rId14"/>
    <p:sldId id="265" r:id="rId15"/>
    <p:sldId id="278" r:id="rId16"/>
    <p:sldId id="267" r:id="rId17"/>
    <p:sldId id="282" r:id="rId18"/>
    <p:sldId id="268" r:id="rId19"/>
    <p:sldId id="260" r:id="rId20"/>
    <p:sldId id="261" r:id="rId21"/>
    <p:sldId id="283" r:id="rId22"/>
    <p:sldId id="291" r:id="rId23"/>
    <p:sldId id="284" r:id="rId24"/>
    <p:sldId id="306" r:id="rId25"/>
    <p:sldId id="307" r:id="rId26"/>
    <p:sldId id="290" r:id="rId27"/>
    <p:sldId id="308" r:id="rId28"/>
    <p:sldId id="309" r:id="rId29"/>
    <p:sldId id="289" r:id="rId30"/>
    <p:sldId id="295" r:id="rId31"/>
    <p:sldId id="287" r:id="rId32"/>
    <p:sldId id="310" r:id="rId33"/>
    <p:sldId id="296" r:id="rId34"/>
    <p:sldId id="298" r:id="rId35"/>
    <p:sldId id="300" r:id="rId36"/>
    <p:sldId id="299" r:id="rId37"/>
    <p:sldId id="269" r:id="rId38"/>
    <p:sldId id="293" r:id="rId39"/>
    <p:sldId id="29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37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18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5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43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709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918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647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210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330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68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ECE0-8B2B-40C8-9FEE-019694B761AA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0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5ECE0-8B2B-40C8-9FEE-019694B761AA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FBDF-61A8-4F37-B40D-2D61D1552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72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285855"/>
          </a:xfrm>
        </p:spPr>
        <p:txBody>
          <a:bodyPr/>
          <a:lstStyle/>
          <a:p>
            <a:r>
              <a:rPr lang="en-US" dirty="0"/>
              <a:t>OSTEOLOGY OF </a:t>
            </a:r>
            <a:br>
              <a:rPr lang="en-US" dirty="0"/>
            </a:br>
            <a:r>
              <a:rPr lang="en-US" dirty="0"/>
              <a:t>THE UPPER LIMB</a:t>
            </a:r>
          </a:p>
        </p:txBody>
      </p:sp>
    </p:spTree>
    <p:extLst>
      <p:ext uri="{BB962C8B-B14F-4D97-AF65-F5344CB8AC3E}">
        <p14:creationId xmlns:p14="http://schemas.microsoft.com/office/powerpoint/2010/main" val="1855604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Posterior surface of scapula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926" y="1825625"/>
            <a:ext cx="3956148" cy="4351338"/>
          </a:xfrm>
        </p:spPr>
      </p:pic>
    </p:spTree>
    <p:extLst>
      <p:ext uri="{BB962C8B-B14F-4D97-AF65-F5344CB8AC3E}">
        <p14:creationId xmlns:p14="http://schemas.microsoft.com/office/powerpoint/2010/main" val="964786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841664"/>
          </a:xfrm>
        </p:spPr>
        <p:txBody>
          <a:bodyPr/>
          <a:lstStyle/>
          <a:p>
            <a:r>
              <a:rPr lang="en-US" dirty="0"/>
              <a:t>Anterior surface of scapula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069" y="841665"/>
            <a:ext cx="6522886" cy="6021125"/>
          </a:xfrm>
        </p:spPr>
      </p:pic>
    </p:spTree>
    <p:extLst>
      <p:ext uri="{BB962C8B-B14F-4D97-AF65-F5344CB8AC3E}">
        <p14:creationId xmlns:p14="http://schemas.microsoft.com/office/powerpoint/2010/main" val="2422018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696190"/>
          </a:xfrm>
        </p:spPr>
        <p:txBody>
          <a:bodyPr/>
          <a:lstStyle/>
          <a:p>
            <a:r>
              <a:rPr lang="en-US" dirty="0"/>
              <a:t>Posterior surface of scapula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020" y="696191"/>
            <a:ext cx="7461616" cy="6168467"/>
          </a:xfrm>
        </p:spPr>
      </p:pic>
    </p:spTree>
    <p:extLst>
      <p:ext uri="{BB962C8B-B14F-4D97-AF65-F5344CB8AC3E}">
        <p14:creationId xmlns:p14="http://schemas.microsoft.com/office/powerpoint/2010/main" val="3649142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716973"/>
          </a:xfrm>
        </p:spPr>
        <p:txBody>
          <a:bodyPr/>
          <a:lstStyle/>
          <a:p>
            <a:r>
              <a:rPr lang="en-US" dirty="0"/>
              <a:t>Spinoglenoid notch</a:t>
            </a:r>
          </a:p>
        </p:txBody>
      </p:sp>
      <p:pic>
        <p:nvPicPr>
          <p:cNvPr id="1026" name="Picture 2" descr="Great scapular notch - Wikipedi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24188"/>
            <a:ext cx="5985669" cy="598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924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4951" y="116172"/>
            <a:ext cx="8265631" cy="653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522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391"/>
            <a:ext cx="5132717" cy="481315"/>
          </a:xfrm>
        </p:spPr>
        <p:txBody>
          <a:bodyPr>
            <a:normAutofit fontScale="90000"/>
          </a:bodyPr>
          <a:lstStyle/>
          <a:p>
            <a:r>
              <a:rPr lang="en-US" dirty="0"/>
              <a:t>Humerus= Brachium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277" y="707366"/>
            <a:ext cx="6761976" cy="6030950"/>
          </a:xfrm>
        </p:spPr>
      </p:pic>
    </p:spTree>
    <p:extLst>
      <p:ext uri="{BB962C8B-B14F-4D97-AF65-F5344CB8AC3E}">
        <p14:creationId xmlns:p14="http://schemas.microsoft.com/office/powerpoint/2010/main" val="86239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Humerus - Proximal - Shaft - Distal - TeachMeAnatom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127" y="22714"/>
            <a:ext cx="9673937" cy="674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402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62445"/>
          </a:xfrm>
        </p:spPr>
        <p:txBody>
          <a:bodyPr/>
          <a:lstStyle/>
          <a:p>
            <a:r>
              <a:rPr lang="en-US" dirty="0"/>
              <a:t>Lower end of </a:t>
            </a:r>
            <a:r>
              <a:rPr lang="en-US" dirty="0" err="1"/>
              <a:t>humerus</a:t>
            </a:r>
            <a:endParaRPr lang="en-US" dirty="0"/>
          </a:p>
        </p:txBody>
      </p:sp>
      <p:pic>
        <p:nvPicPr>
          <p:cNvPr id="5122" name="Picture 2" descr="The Humerus - Proximal - Shaft - Distal - TeachMeAnatom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69" y="945572"/>
            <a:ext cx="8181885" cy="568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442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791" y="1737307"/>
            <a:ext cx="3958936" cy="5144608"/>
          </a:xfrm>
        </p:spPr>
      </p:pic>
    </p:spTree>
    <p:extLst>
      <p:ext uri="{BB962C8B-B14F-4D97-AF65-F5344CB8AC3E}">
        <p14:creationId xmlns:p14="http://schemas.microsoft.com/office/powerpoint/2010/main" val="3266382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256"/>
            <a:ext cx="10515600" cy="662782"/>
          </a:xfrm>
        </p:spPr>
        <p:txBody>
          <a:bodyPr>
            <a:normAutofit fontScale="90000"/>
          </a:bodyPr>
          <a:lstStyle/>
          <a:p>
            <a:r>
              <a:rPr lang="en-US" dirty="0"/>
              <a:t>Ball and base of Golf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57" y="1825625"/>
            <a:ext cx="9852086" cy="4351338"/>
          </a:xfrm>
        </p:spPr>
      </p:pic>
    </p:spTree>
    <p:extLst>
      <p:ext uri="{BB962C8B-B14F-4D97-AF65-F5344CB8AC3E}">
        <p14:creationId xmlns:p14="http://schemas.microsoft.com/office/powerpoint/2010/main" val="3799724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6BC45A-6014-D0BB-D75C-7EA0AC43B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969" y="86264"/>
            <a:ext cx="6787536" cy="42441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5AEB4C-4094-BA19-0E49-5A9F6D519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866" y="4442604"/>
            <a:ext cx="6830667" cy="145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76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04009"/>
          </a:xfrm>
        </p:spPr>
        <p:txBody>
          <a:bodyPr/>
          <a:lstStyle/>
          <a:p>
            <a:r>
              <a:rPr lang="en-US"/>
              <a:t>Labrum glenoidal                             </a:t>
            </a:r>
            <a:r>
              <a:rPr lang="en-US" dirty="0"/>
              <a:t>Labrum= Lip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174174"/>
            <a:ext cx="6104280" cy="5385332"/>
          </a:xfrm>
        </p:spPr>
      </p:pic>
      <p:pic>
        <p:nvPicPr>
          <p:cNvPr id="2050" name="Picture 2" descr="Glenoid labrum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68" y="2523980"/>
            <a:ext cx="295275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503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737755"/>
          </a:xfrm>
        </p:spPr>
        <p:txBody>
          <a:bodyPr/>
          <a:lstStyle/>
          <a:p>
            <a:r>
              <a:rPr lang="en-US" dirty="0"/>
              <a:t>Nerves relation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3400" y="927062"/>
            <a:ext cx="3314700" cy="581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1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umerus Fracture: Types, Symptoms &amp; Treatmen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2275"/>
            <a:ext cx="5049982" cy="3364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umerus fracture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226" y="0"/>
            <a:ext cx="2639003" cy="414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upracondylar hi-res stock photography and images - Alam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99" y="1682275"/>
            <a:ext cx="3881702" cy="326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413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4573" y="0"/>
            <a:ext cx="2992581" cy="904008"/>
          </a:xfrm>
        </p:spPr>
        <p:txBody>
          <a:bodyPr>
            <a:normAutofit fontScale="90000"/>
          </a:bodyPr>
          <a:lstStyle/>
          <a:p>
            <a:r>
              <a:rPr lang="en-US" dirty="0"/>
              <a:t>Radius and Ulna bones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9709" y="0"/>
            <a:ext cx="3167867" cy="68561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1260" y="1831"/>
            <a:ext cx="3113375" cy="685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5670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A5EC2-244B-26C0-B85F-5006656D3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515600" cy="827134"/>
          </a:xfrm>
        </p:spPr>
        <p:txBody>
          <a:bodyPr/>
          <a:lstStyle/>
          <a:p>
            <a:r>
              <a:rPr lang="en-US" dirty="0"/>
              <a:t>Radius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5BC4F4-B612-CEB3-9437-D76F69DCF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718" y="1095556"/>
            <a:ext cx="9088150" cy="558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491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D6EAB3-AA91-0D87-249A-F787C1173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3420" y="91786"/>
            <a:ext cx="7004648" cy="659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224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7335" y="81804"/>
            <a:ext cx="6317674" cy="670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78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DAB345-6907-0EBE-B494-326DB6352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85" y="422694"/>
            <a:ext cx="10615684" cy="577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877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644754-884D-8B53-2FCF-8508681AF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019" y="234502"/>
            <a:ext cx="3605842" cy="64744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9AE1E0-1B9C-D6FD-9CD3-3CA5D06F1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287" y="85434"/>
            <a:ext cx="3050900" cy="677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261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Elbow | Musculoskeletal Ke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18" y="1825625"/>
            <a:ext cx="253136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929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4410" y="43154"/>
            <a:ext cx="3309408" cy="681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0293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633845"/>
          </a:xfrm>
        </p:spPr>
        <p:txBody>
          <a:bodyPr>
            <a:normAutofit fontScale="90000"/>
          </a:bodyPr>
          <a:lstStyle/>
          <a:p>
            <a:r>
              <a:rPr lang="en-US" dirty="0"/>
              <a:t>Carpal bones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5361" y="841663"/>
            <a:ext cx="5889648" cy="604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1540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914400"/>
          </a:xfrm>
        </p:spPr>
        <p:txBody>
          <a:bodyPr/>
          <a:lstStyle/>
          <a:p>
            <a:r>
              <a:rPr lang="en-US" dirty="0"/>
              <a:t>Fracture of the distal end of Radius</a:t>
            </a:r>
          </a:p>
        </p:txBody>
      </p:sp>
      <p:pic>
        <p:nvPicPr>
          <p:cNvPr id="3074" name="Picture 2" descr="Table: Wrist Fractures: Colles and Smith - MSD Manual Consumer Vers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36" y="1465118"/>
            <a:ext cx="11634952" cy="428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5755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6D09AC-8AAF-B48C-3D83-C73ACE90CB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8642" y="50052"/>
            <a:ext cx="5020573" cy="673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865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626" y="197427"/>
            <a:ext cx="9458674" cy="633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306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10491"/>
          </a:xfrm>
        </p:spPr>
        <p:txBody>
          <a:bodyPr/>
          <a:lstStyle/>
          <a:p>
            <a:r>
              <a:rPr lang="en-US" dirty="0"/>
              <a:t>Scaphoid fracture</a:t>
            </a:r>
          </a:p>
        </p:txBody>
      </p:sp>
      <p:pic>
        <p:nvPicPr>
          <p:cNvPr id="1026" name="Picture 2" descr="Scaphoid Fracture Surgery | Diagnosis, procedure &amp; recovery | SportsM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27" y="1184563"/>
            <a:ext cx="10124600" cy="517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2630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633845"/>
          </a:xfrm>
        </p:spPr>
        <p:txBody>
          <a:bodyPr>
            <a:normAutofit fontScale="90000"/>
          </a:bodyPr>
          <a:lstStyle/>
          <a:p>
            <a:r>
              <a:rPr lang="en-US" dirty="0"/>
              <a:t>Scaphoid fracture</a:t>
            </a:r>
          </a:p>
        </p:txBody>
      </p:sp>
      <p:pic>
        <p:nvPicPr>
          <p:cNvPr id="2050" name="Picture 2" descr="Scaphoid Fracture - JETe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456" y="935182"/>
            <a:ext cx="8046644" cy="587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4771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727364"/>
          </a:xfrm>
        </p:spPr>
        <p:txBody>
          <a:bodyPr/>
          <a:lstStyle/>
          <a:p>
            <a:r>
              <a:rPr lang="en-US" dirty="0"/>
              <a:t>Metacarpal and Phalanges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4665" y="727365"/>
            <a:ext cx="7232072" cy="577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800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800100"/>
          </a:xfrm>
        </p:spPr>
        <p:txBody>
          <a:bodyPr/>
          <a:lstStyle/>
          <a:p>
            <a:r>
              <a:rPr lang="en-US" dirty="0"/>
              <a:t>Sternoclavicular&amp; acromioclavicular joints</a:t>
            </a:r>
          </a:p>
        </p:txBody>
      </p:sp>
      <p:pic>
        <p:nvPicPr>
          <p:cNvPr id="2050" name="Picture 2" descr="Clavicle: Anatomy and clinical notes | Kenhu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501" y="976745"/>
            <a:ext cx="5847412" cy="584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1381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5735" y="25456"/>
            <a:ext cx="8323119" cy="678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588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73" y="-2464"/>
            <a:ext cx="10266218" cy="68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85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987136"/>
          </a:xfrm>
        </p:spPr>
        <p:txBody>
          <a:bodyPr/>
          <a:lstStyle/>
          <a:p>
            <a:r>
              <a:rPr lang="en-US" dirty="0"/>
              <a:t>Shoulder girdle</a:t>
            </a:r>
          </a:p>
        </p:txBody>
      </p:sp>
      <p:pic>
        <p:nvPicPr>
          <p:cNvPr id="6146" name="Picture 2" descr="File:Pectoral girdle front diagram nan.svg - Wikimedia Common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127" y="1089674"/>
            <a:ext cx="7252855" cy="566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888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10491"/>
          </a:xfrm>
        </p:spPr>
        <p:txBody>
          <a:bodyPr/>
          <a:lstStyle/>
          <a:p>
            <a:r>
              <a:rPr lang="en-US" dirty="0"/>
              <a:t>Clavicle bone</a:t>
            </a:r>
          </a:p>
        </p:txBody>
      </p:sp>
      <p:pic>
        <p:nvPicPr>
          <p:cNvPr id="1026" name="Picture 2" descr="14,365 Clavicle Images, Stock Photos &amp; Vectors | Shutterstoc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045" y="2034172"/>
            <a:ext cx="6294070" cy="455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053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lavicle (Collarbone) - Location, Anatomy, &amp; Labeled Diagra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472" y="0"/>
            <a:ext cx="5953991" cy="667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752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eltoid muscle anatomy, fibers, function and action of the deltoid muscl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2" y="103909"/>
            <a:ext cx="10923010" cy="632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070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6201-8EDA-C614-15BC-F62300FAE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74A77-DD16-CA4A-CB2F-EE90D1764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800100"/>
          </a:xfrm>
        </p:spPr>
        <p:txBody>
          <a:bodyPr/>
          <a:lstStyle/>
          <a:p>
            <a:r>
              <a:rPr lang="en-US" dirty="0"/>
              <a:t>Sternoclavicular&amp; acromioclavicular joints</a:t>
            </a:r>
          </a:p>
        </p:txBody>
      </p:sp>
      <p:pic>
        <p:nvPicPr>
          <p:cNvPr id="2050" name="Picture 2" descr="Clavicle: Anatomy and clinical notes | Kenhub">
            <a:extLst>
              <a:ext uri="{FF2B5EF4-FFF2-40B4-BE49-F238E27FC236}">
                <a16:creationId xmlns:a16="http://schemas.microsoft.com/office/drawing/2014/main" id="{B2EC4EB0-3995-47AF-B09A-93E5B16414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501" y="976745"/>
            <a:ext cx="5847412" cy="584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04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Anterior surface of scapula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90" y="1825625"/>
            <a:ext cx="3480220" cy="4351338"/>
          </a:xfrm>
        </p:spPr>
      </p:pic>
    </p:spTree>
    <p:extLst>
      <p:ext uri="{BB962C8B-B14F-4D97-AF65-F5344CB8AC3E}">
        <p14:creationId xmlns:p14="http://schemas.microsoft.com/office/powerpoint/2010/main" val="4189611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</TotalTime>
  <Words>76</Words>
  <Application>Microsoft Office PowerPoint</Application>
  <PresentationFormat>Widescreen</PresentationFormat>
  <Paragraphs>22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OSTEOLOGY OF  THE UPPER LIMB</vt:lpstr>
      <vt:lpstr>PowerPoint Presentation</vt:lpstr>
      <vt:lpstr>PowerPoint Presentation</vt:lpstr>
      <vt:lpstr>Shoulder girdle</vt:lpstr>
      <vt:lpstr>Clavicle bone</vt:lpstr>
      <vt:lpstr>PowerPoint Presentation</vt:lpstr>
      <vt:lpstr>PowerPoint Presentation</vt:lpstr>
      <vt:lpstr>Sternoclavicular&amp; acromioclavicular joints</vt:lpstr>
      <vt:lpstr>Anterior surface of scapula</vt:lpstr>
      <vt:lpstr>Posterior surface of scapula</vt:lpstr>
      <vt:lpstr>Anterior surface of scapula</vt:lpstr>
      <vt:lpstr>Posterior surface of scapula</vt:lpstr>
      <vt:lpstr>Spinoglenoid notch</vt:lpstr>
      <vt:lpstr>PowerPoint Presentation</vt:lpstr>
      <vt:lpstr>Humerus= Brachium</vt:lpstr>
      <vt:lpstr>PowerPoint Presentation</vt:lpstr>
      <vt:lpstr>Lower end of humerus</vt:lpstr>
      <vt:lpstr>PowerPoint Presentation</vt:lpstr>
      <vt:lpstr>Ball and base of Golf</vt:lpstr>
      <vt:lpstr>Labrum glenoidal                             Labrum= Lip </vt:lpstr>
      <vt:lpstr>Nerves relation</vt:lpstr>
      <vt:lpstr>PowerPoint Presentation</vt:lpstr>
      <vt:lpstr>Radius and Ulna bones</vt:lpstr>
      <vt:lpstr>Radius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Carpal bones</vt:lpstr>
      <vt:lpstr>Fracture of the distal end of Radius</vt:lpstr>
      <vt:lpstr>PowerPoint Presentation</vt:lpstr>
      <vt:lpstr>PowerPoint Presentation</vt:lpstr>
      <vt:lpstr>Scaphoid fracture</vt:lpstr>
      <vt:lpstr>Scaphoid fracture</vt:lpstr>
      <vt:lpstr>Metacarpal and Phalanges </vt:lpstr>
      <vt:lpstr>Sternoclavicular&amp; acromioclavicular joints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iraj_kashani</dc:creator>
  <cp:lastModifiedBy>ANT</cp:lastModifiedBy>
  <cp:revision>28</cp:revision>
  <dcterms:created xsi:type="dcterms:W3CDTF">2023-09-19T10:19:02Z</dcterms:created>
  <dcterms:modified xsi:type="dcterms:W3CDTF">2026-04-28T09:42:57Z</dcterms:modified>
</cp:coreProperties>
</file>