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16" r:id="rId3"/>
    <p:sldId id="317" r:id="rId4"/>
    <p:sldId id="321" r:id="rId5"/>
    <p:sldId id="286" r:id="rId6"/>
    <p:sldId id="322" r:id="rId7"/>
    <p:sldId id="344" r:id="rId8"/>
    <p:sldId id="345" r:id="rId9"/>
    <p:sldId id="372" r:id="rId10"/>
    <p:sldId id="373" r:id="rId11"/>
    <p:sldId id="387" r:id="rId12"/>
    <p:sldId id="375" r:id="rId13"/>
    <p:sldId id="376" r:id="rId14"/>
    <p:sldId id="388" r:id="rId15"/>
    <p:sldId id="390" r:id="rId16"/>
    <p:sldId id="391" r:id="rId17"/>
    <p:sldId id="259" r:id="rId18"/>
    <p:sldId id="371" r:id="rId19"/>
    <p:sldId id="357" r:id="rId20"/>
    <p:sldId id="379" r:id="rId21"/>
    <p:sldId id="343" r:id="rId22"/>
    <p:sldId id="397" r:id="rId23"/>
    <p:sldId id="294" r:id="rId24"/>
    <p:sldId id="326" r:id="rId25"/>
    <p:sldId id="392" r:id="rId26"/>
    <p:sldId id="360" r:id="rId27"/>
    <p:sldId id="393" r:id="rId28"/>
    <p:sldId id="359" r:id="rId29"/>
    <p:sldId id="394" r:id="rId30"/>
    <p:sldId id="380" r:id="rId31"/>
    <p:sldId id="381" r:id="rId32"/>
    <p:sldId id="257" r:id="rId33"/>
    <p:sldId id="258" r:id="rId34"/>
    <p:sldId id="319" r:id="rId35"/>
    <p:sldId id="368" r:id="rId36"/>
    <p:sldId id="324" r:id="rId37"/>
    <p:sldId id="301" r:id="rId38"/>
    <p:sldId id="302" r:id="rId39"/>
    <p:sldId id="303" r:id="rId40"/>
    <p:sldId id="304" r:id="rId41"/>
    <p:sldId id="398" r:id="rId42"/>
    <p:sldId id="295" r:id="rId43"/>
    <p:sldId id="327" r:id="rId44"/>
    <p:sldId id="297" r:id="rId45"/>
    <p:sldId id="298" r:id="rId46"/>
    <p:sldId id="299" r:id="rId47"/>
    <p:sldId id="382" r:id="rId48"/>
    <p:sldId id="328" r:id="rId49"/>
    <p:sldId id="312" r:id="rId50"/>
    <p:sldId id="383" r:id="rId51"/>
    <p:sldId id="384" r:id="rId52"/>
    <p:sldId id="329" r:id="rId53"/>
    <p:sldId id="330" r:id="rId54"/>
    <p:sldId id="331" r:id="rId55"/>
    <p:sldId id="333" r:id="rId56"/>
    <p:sldId id="377" r:id="rId57"/>
    <p:sldId id="341" r:id="rId5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30A0B-6C9E-4667-BFD4-365C4018A0F9}" type="datetimeFigureOut">
              <a:rPr lang="en-US" smtClean="0"/>
              <a:t>5/10/2026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8AA77-0ECE-44AB-9466-5EF0583C40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519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30A0B-6C9E-4667-BFD4-365C4018A0F9}" type="datetimeFigureOut">
              <a:rPr lang="en-US" smtClean="0"/>
              <a:t>5/10/2026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8AA77-0ECE-44AB-9466-5EF0583C40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1251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30A0B-6C9E-4667-BFD4-365C4018A0F9}" type="datetimeFigureOut">
              <a:rPr lang="en-US" smtClean="0"/>
              <a:t>5/10/2026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8AA77-0ECE-44AB-9466-5EF0583C40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72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30A0B-6C9E-4667-BFD4-365C4018A0F9}" type="datetimeFigureOut">
              <a:rPr lang="en-US" smtClean="0"/>
              <a:t>5/10/2026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8AA77-0ECE-44AB-9466-5EF0583C40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6303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30A0B-6C9E-4667-BFD4-365C4018A0F9}" type="datetimeFigureOut">
              <a:rPr lang="en-US" smtClean="0"/>
              <a:t>5/10/2026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8AA77-0ECE-44AB-9466-5EF0583C40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591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30A0B-6C9E-4667-BFD4-365C4018A0F9}" type="datetimeFigureOut">
              <a:rPr lang="en-US" smtClean="0"/>
              <a:t>5/10/2026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8AA77-0ECE-44AB-9466-5EF0583C40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828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30A0B-6C9E-4667-BFD4-365C4018A0F9}" type="datetimeFigureOut">
              <a:rPr lang="en-US" smtClean="0"/>
              <a:t>5/10/2026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8AA77-0ECE-44AB-9466-5EF0583C40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9857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30A0B-6C9E-4667-BFD4-365C4018A0F9}" type="datetimeFigureOut">
              <a:rPr lang="en-US" smtClean="0"/>
              <a:t>5/10/2026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8AA77-0ECE-44AB-9466-5EF0583C40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397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30A0B-6C9E-4667-BFD4-365C4018A0F9}" type="datetimeFigureOut">
              <a:rPr lang="en-US" smtClean="0"/>
              <a:t>5/10/2026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8AA77-0ECE-44AB-9466-5EF0583C40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446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30A0B-6C9E-4667-BFD4-365C4018A0F9}" type="datetimeFigureOut">
              <a:rPr lang="en-US" smtClean="0"/>
              <a:t>5/10/2026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8AA77-0ECE-44AB-9466-5EF0583C40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276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30A0B-6C9E-4667-BFD4-365C4018A0F9}" type="datetimeFigureOut">
              <a:rPr lang="en-US" smtClean="0"/>
              <a:t>5/10/2026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8AA77-0ECE-44AB-9466-5EF0583C40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0980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D30A0B-6C9E-4667-BFD4-365C4018A0F9}" type="datetimeFigureOut">
              <a:rPr lang="en-US" smtClean="0"/>
              <a:t>5/10/2026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98AA77-0ECE-44AB-9466-5EF0583C40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81950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e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8000" b="1" dirty="0">
                <a:solidFill>
                  <a:srgbClr val="FFFF00"/>
                </a:solidFill>
              </a:rPr>
              <a:t>TERMINILOGY</a:t>
            </a:r>
          </a:p>
        </p:txBody>
      </p:sp>
    </p:spTree>
    <p:extLst>
      <p:ext uri="{BB962C8B-B14F-4D97-AF65-F5344CB8AC3E}">
        <p14:creationId xmlns:p14="http://schemas.microsoft.com/office/powerpoint/2010/main" val="38345818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Vertebral column | Anatomy &amp; Function | Britannica">
            <a:extLst>
              <a:ext uri="{FF2B5EF4-FFF2-40B4-BE49-F238E27FC236}">
                <a16:creationId xmlns:a16="http://schemas.microsoft.com/office/drawing/2014/main" id="{77A5F9CC-9C33-8BD1-9644-D30F01C44D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4883" y="21964"/>
            <a:ext cx="7582233" cy="6814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70153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46DFD62-B03C-FEE5-3437-EFC34A4B49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0987" y="450864"/>
            <a:ext cx="12030025" cy="5956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3964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94D313-928D-D234-8DE8-5929E77EC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0515600" cy="821717"/>
          </a:xfrm>
        </p:spPr>
        <p:txBody>
          <a:bodyPr/>
          <a:lstStyle/>
          <a:p>
            <a:r>
              <a:rPr lang="en-US" dirty="0"/>
              <a:t>Intervertebral foramen</a:t>
            </a:r>
          </a:p>
        </p:txBody>
      </p:sp>
      <p:pic>
        <p:nvPicPr>
          <p:cNvPr id="2050" name="Picture 2" descr="Intervertebral foramen | Download Scientific Diagram">
            <a:extLst>
              <a:ext uri="{FF2B5EF4-FFF2-40B4-BE49-F238E27FC236}">
                <a16:creationId xmlns:a16="http://schemas.microsoft.com/office/drawing/2014/main" id="{A6183C38-78F5-BA40-22B5-35864394F1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7480" y="1213884"/>
            <a:ext cx="5528930" cy="5528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03836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680C0-91FA-D055-7699-FC2AADA18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12192000" cy="662782"/>
          </a:xfrm>
        </p:spPr>
        <p:txBody>
          <a:bodyPr>
            <a:normAutofit fontScale="90000"/>
          </a:bodyPr>
          <a:lstStyle/>
          <a:p>
            <a:r>
              <a:rPr lang="en-US" dirty="0"/>
              <a:t>exit of spinal nerves from the vertebral column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3921CCC-31FD-8037-1C7E-C636CB4B8A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33522" y="861237"/>
            <a:ext cx="6304151" cy="5887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2959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9D0F07C-3698-F76D-4825-AE7BAFCF6B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42382" y="122274"/>
            <a:ext cx="9319905" cy="6613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8635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C6A7DD-DDE8-96A0-F26B-D0D15FFF48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818707"/>
          </a:xfrm>
        </p:spPr>
        <p:txBody>
          <a:bodyPr/>
          <a:lstStyle/>
          <a:p>
            <a:r>
              <a:rPr lang="en-US" dirty="0"/>
              <a:t>Somatic nervous system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AC320D8-974C-0C37-37A1-C6FF086F28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84681" y="1137683"/>
            <a:ext cx="9632937" cy="5504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5491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56FF02-A643-B1BE-A901-F9BD433AE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0515600" cy="821717"/>
          </a:xfrm>
        </p:spPr>
        <p:txBody>
          <a:bodyPr/>
          <a:lstStyle/>
          <a:p>
            <a:r>
              <a:rPr lang="en-US" dirty="0"/>
              <a:t>Visceral nervous system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C8B943B-CC91-4820-3E5A-967090B557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88019" y="907732"/>
            <a:ext cx="6666614" cy="571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9388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he Autonomic Nervous System | Veterian Key">
            <a:extLst>
              <a:ext uri="{FF2B5EF4-FFF2-40B4-BE49-F238E27FC236}">
                <a16:creationId xmlns:a16="http://schemas.microsoft.com/office/drawing/2014/main" id="{25F4A96D-82B9-E717-8155-AA200347D6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8942" y="85060"/>
            <a:ext cx="9292351" cy="6504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5205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A635D63-CEBA-EE00-606E-B56C2031AF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544" y="223284"/>
            <a:ext cx="11122800" cy="6506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0966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0"/>
            <a:ext cx="3449782" cy="904009"/>
          </a:xfrm>
        </p:spPr>
        <p:txBody>
          <a:bodyPr/>
          <a:lstStyle/>
          <a:p>
            <a:r>
              <a:rPr lang="en-US" b="1" dirty="0">
                <a:solidFill>
                  <a:srgbClr val="FFFF00"/>
                </a:solidFill>
              </a:rPr>
              <a:t>Cranial nerves</a:t>
            </a:r>
          </a:p>
        </p:txBody>
      </p:sp>
      <p:pic>
        <p:nvPicPr>
          <p:cNvPr id="25602" name="Picture 2" descr="Cranial nerves: Anatomy, names, functions and mnemonics | Kenhub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7921" y="74428"/>
            <a:ext cx="6908524" cy="6622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88133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381000"/>
            <a:ext cx="77724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5400" b="1" dirty="0">
                <a:solidFill>
                  <a:srgbClr val="FFFF66"/>
                </a:solidFill>
              </a:rPr>
              <a:t>ANATOMY DEFINED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3600" b="1" dirty="0">
                <a:solidFill>
                  <a:srgbClr val="FFFF66"/>
                </a:solidFill>
              </a:rPr>
              <a:t>Anatomy</a:t>
            </a:r>
            <a:r>
              <a:rPr lang="en-US" altLang="en-US" sz="3600" dirty="0">
                <a:solidFill>
                  <a:srgbClr val="FFFF66"/>
                </a:solidFill>
              </a:rPr>
              <a:t> </a:t>
            </a:r>
          </a:p>
          <a:p>
            <a:pPr lvl="1" eaLnBrk="1" hangingPunct="1"/>
            <a:r>
              <a:rPr lang="en-US" altLang="en-US" sz="3600" dirty="0">
                <a:solidFill>
                  <a:srgbClr val="FFFF66"/>
                </a:solidFill>
              </a:rPr>
              <a:t> the study of structure and the relationships among structures.</a:t>
            </a:r>
          </a:p>
          <a:p>
            <a:pPr eaLnBrk="1" hangingPunct="1"/>
            <a:r>
              <a:rPr lang="en-US" altLang="en-US" sz="3600" dirty="0">
                <a:solidFill>
                  <a:srgbClr val="FFFF66"/>
                </a:solidFill>
              </a:rPr>
              <a:t>Subdivisions </a:t>
            </a:r>
          </a:p>
          <a:p>
            <a:pPr lvl="1" eaLnBrk="1" hangingPunct="1"/>
            <a:r>
              <a:rPr lang="en-US" altLang="en-US" sz="3600" dirty="0">
                <a:solidFill>
                  <a:srgbClr val="FFFF66"/>
                </a:solidFill>
              </a:rPr>
              <a:t>surface anatomy, gross anatomy, radiological anatomy, embryology, cytology, histology and pathological anatomy </a:t>
            </a:r>
          </a:p>
        </p:txBody>
      </p:sp>
    </p:spTree>
    <p:extLst>
      <p:ext uri="{BB962C8B-B14F-4D97-AF65-F5344CB8AC3E}">
        <p14:creationId xmlns:p14="http://schemas.microsoft.com/office/powerpoint/2010/main" val="3862830466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FD4E4D-3514-0628-1869-FE0E449EFC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>
                <a:solidFill>
                  <a:srgbClr val="FFFF00"/>
                </a:solidFill>
              </a:rPr>
              <a:t>Anastomosis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DD54E8-4072-E138-C966-58B0E8FA88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288635"/>
          </a:xfrm>
        </p:spPr>
        <p:txBody>
          <a:bodyPr>
            <a:noAutofit/>
          </a:bodyPr>
          <a:lstStyle/>
          <a:p>
            <a:r>
              <a:rPr lang="en-US" sz="4800" dirty="0"/>
              <a:t>The circulatory anastomosis is further divided into arterial and venous anastomosis. Arterial anastomosis includes actual arterial anastomosis and potential arterial anastomosis.</a:t>
            </a:r>
          </a:p>
        </p:txBody>
      </p:sp>
    </p:spTree>
    <p:extLst>
      <p:ext uri="{BB962C8B-B14F-4D97-AF65-F5344CB8AC3E}">
        <p14:creationId xmlns:p14="http://schemas.microsoft.com/office/powerpoint/2010/main" val="23733732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http://slideplayer.com/slide/6294587/21/images/23/Anastomoses+anastomosis+%E2%80%93+the+point+where+two+blood+vessels+merg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67023" y="50846"/>
            <a:ext cx="8868386" cy="6651290"/>
          </a:xfrm>
          <a:noFill/>
        </p:spPr>
      </p:pic>
    </p:spTree>
    <p:extLst>
      <p:ext uri="{BB962C8B-B14F-4D97-AF65-F5344CB8AC3E}">
        <p14:creationId xmlns:p14="http://schemas.microsoft.com/office/powerpoint/2010/main" val="18151408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60EB06A-A2C0-DF99-D78B-A41A453E48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8462" y="1164566"/>
            <a:ext cx="7840274" cy="4408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9136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Types of Bones | Learn Skeleton Anatomy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6259" y="22224"/>
            <a:ext cx="9758604" cy="6835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34352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581891"/>
          </a:xfrm>
        </p:spPr>
        <p:txBody>
          <a:bodyPr>
            <a:normAutofit fontScale="90000"/>
          </a:bodyPr>
          <a:lstStyle/>
          <a:p>
            <a:br>
              <a:rPr lang="en-US" sz="3100" dirty="0"/>
            </a:br>
            <a:r>
              <a:rPr lang="en-US" sz="3100" dirty="0"/>
              <a:t>sesamoid - bones which develop within a tendon; patella, pisiform </a:t>
            </a:r>
            <a:br>
              <a:rPr lang="en-US" dirty="0"/>
            </a:br>
            <a:endParaRPr lang="en-US" dirty="0"/>
          </a:p>
        </p:txBody>
      </p:sp>
      <p:pic>
        <p:nvPicPr>
          <p:cNvPr id="2050" name="Picture 2" descr="Sesamoiditis - The Pain In The Foot Nobody Knows About - Active Physical  Therapy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8055" y="665378"/>
            <a:ext cx="6431972" cy="6176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40694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B71A7-E40C-44AF-C1F5-E981C31087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"/>
            <a:ext cx="4416724" cy="879894"/>
          </a:xfrm>
        </p:spPr>
        <p:txBody>
          <a:bodyPr>
            <a:normAutofit fontScale="90000"/>
          </a:bodyPr>
          <a:lstStyle/>
          <a:p>
            <a:r>
              <a:rPr lang="en-US" dirty="0"/>
              <a:t>Parts of young bone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4B97AFD-9CF1-6BF0-2876-A1D3020124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73925" y="57297"/>
            <a:ext cx="6411343" cy="6743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4141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253" y="716974"/>
            <a:ext cx="11540671" cy="5459990"/>
          </a:xfrm>
        </p:spPr>
      </p:pic>
    </p:spTree>
    <p:extLst>
      <p:ext uri="{BB962C8B-B14F-4D97-AF65-F5344CB8AC3E}">
        <p14:creationId xmlns:p14="http://schemas.microsoft.com/office/powerpoint/2010/main" val="3602340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3C1AFC-0C17-D35E-DFF8-1E6514A029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265" y="0"/>
            <a:ext cx="2484408" cy="1745501"/>
          </a:xfrm>
        </p:spPr>
        <p:txBody>
          <a:bodyPr>
            <a:normAutofit fontScale="90000"/>
          </a:bodyPr>
          <a:lstStyle/>
          <a:p>
            <a:r>
              <a:rPr lang="en-US" dirty="0"/>
              <a:t>Blood supply of bone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EA1B843-ADCE-39AA-8B47-6D8790AEA0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9850" y="86532"/>
            <a:ext cx="8736914" cy="660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1036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5709" y="149603"/>
            <a:ext cx="5091546" cy="6510619"/>
          </a:xfrm>
        </p:spPr>
      </p:pic>
    </p:spTree>
    <p:extLst>
      <p:ext uri="{BB962C8B-B14F-4D97-AF65-F5344CB8AC3E}">
        <p14:creationId xmlns:p14="http://schemas.microsoft.com/office/powerpoint/2010/main" val="32765337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90B1B8E-96F8-9882-13FC-4EF3565E2F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7812" y="228751"/>
            <a:ext cx="7289320" cy="6528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7802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0515600" cy="935182"/>
          </a:xfrm>
        </p:spPr>
        <p:txBody>
          <a:bodyPr/>
          <a:lstStyle/>
          <a:p>
            <a:r>
              <a:rPr lang="en-US" altLang="en-US" b="1" i="1" dirty="0">
                <a:solidFill>
                  <a:srgbClr val="FFFF00"/>
                </a:solidFill>
                <a:latin typeface="Arial" panose="020B0604020202020204" pitchFamily="34" charset="0"/>
              </a:rPr>
              <a:t>anatomical position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35182"/>
            <a:ext cx="10515600" cy="5694217"/>
          </a:xfrm>
        </p:spPr>
        <p:txBody>
          <a:bodyPr/>
          <a:lstStyle/>
          <a:p>
            <a:r>
              <a:rPr lang="en-US" sz="3600" b="1" dirty="0">
                <a:solidFill>
                  <a:srgbClr val="FFFF00"/>
                </a:solidFill>
              </a:rPr>
              <a:t>body erect; head, eyes, toes </a:t>
            </a:r>
            <a:br>
              <a:rPr lang="en-US" sz="3600" b="1" dirty="0">
                <a:solidFill>
                  <a:srgbClr val="FFFF00"/>
                </a:solidFill>
              </a:rPr>
            </a:br>
            <a:r>
              <a:rPr lang="en-US" sz="3600" b="1" dirty="0">
                <a:solidFill>
                  <a:srgbClr val="FFFF00"/>
                </a:solidFill>
              </a:rPr>
              <a:t>directed forward; </a:t>
            </a:r>
            <a:br>
              <a:rPr lang="en-US" sz="3600" b="1" dirty="0">
                <a:solidFill>
                  <a:srgbClr val="FFFF00"/>
                </a:solidFill>
              </a:rPr>
            </a:br>
            <a:r>
              <a:rPr lang="en-US" sz="3600" b="1" dirty="0">
                <a:solidFill>
                  <a:srgbClr val="FFFF00"/>
                </a:solidFill>
              </a:rPr>
              <a:t>upper limbs at the </a:t>
            </a:r>
            <a:br>
              <a:rPr lang="en-US" sz="3600" b="1" dirty="0">
                <a:solidFill>
                  <a:srgbClr val="FFFF00"/>
                </a:solidFill>
              </a:rPr>
            </a:br>
            <a:r>
              <a:rPr lang="en-US" sz="3600" b="1" dirty="0">
                <a:solidFill>
                  <a:srgbClr val="FFFF00"/>
                </a:solidFill>
              </a:rPr>
              <a:t>side of the body, </a:t>
            </a:r>
            <a:br>
              <a:rPr lang="en-US" sz="3600" b="1" dirty="0">
                <a:solidFill>
                  <a:srgbClr val="FFFF00"/>
                </a:solidFill>
              </a:rPr>
            </a:br>
            <a:r>
              <a:rPr lang="en-US" sz="3600" b="1" dirty="0">
                <a:solidFill>
                  <a:srgbClr val="FFFF00"/>
                </a:solidFill>
              </a:rPr>
              <a:t>with palms directed forward</a:t>
            </a:r>
          </a:p>
          <a:p>
            <a:r>
              <a:rPr lang="en-US" altLang="en-US" sz="3600" dirty="0">
                <a:latin typeface="Arial" panose="020B0604020202020204" pitchFamily="34" charset="0"/>
              </a:rPr>
              <a:t>  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8428" y="181096"/>
            <a:ext cx="2966572" cy="6466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90287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46980D5-5442-9097-759D-3ADC543B6C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2930" y="144311"/>
            <a:ext cx="5667154" cy="6524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34263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4BBC91-BCA3-1B76-65D2-2B0728DCC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10515600" cy="662782"/>
          </a:xfrm>
        </p:spPr>
        <p:txBody>
          <a:bodyPr>
            <a:normAutofit fontScale="90000"/>
          </a:bodyPr>
          <a:lstStyle/>
          <a:p>
            <a:r>
              <a:rPr lang="en-US" dirty="0"/>
              <a:t>Periosteum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A80ED43-5C2A-1EFF-034B-A42F1A9BF0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06379" y="1190846"/>
            <a:ext cx="9396300" cy="5631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00519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-1"/>
            <a:ext cx="10515600" cy="6390167"/>
          </a:xfrm>
        </p:spPr>
        <p:txBody>
          <a:bodyPr>
            <a:normAutofit/>
          </a:bodyPr>
          <a:lstStyle/>
          <a:p>
            <a:r>
              <a:rPr lang="en-US" sz="8800" b="1" dirty="0">
                <a:solidFill>
                  <a:srgbClr val="FFFF00"/>
                </a:solidFill>
              </a:rPr>
              <a:t>              </a:t>
            </a:r>
            <a:r>
              <a:rPr lang="en-US" sz="9600" b="1" dirty="0">
                <a:solidFill>
                  <a:srgbClr val="FFFF00"/>
                </a:solidFill>
              </a:rPr>
              <a:t>Planes</a:t>
            </a:r>
            <a:r>
              <a:rPr lang="en-US" sz="9600" b="1" dirty="0"/>
              <a:t> </a:t>
            </a:r>
            <a:br>
              <a:rPr lang="en-US" sz="9600" b="1" dirty="0"/>
            </a:br>
            <a:endParaRPr lang="en-US" sz="9600" b="1" dirty="0"/>
          </a:p>
        </p:txBody>
      </p:sp>
    </p:spTree>
    <p:extLst>
      <p:ext uri="{BB962C8B-B14F-4D97-AF65-F5344CB8AC3E}">
        <p14:creationId xmlns:p14="http://schemas.microsoft.com/office/powerpoint/2010/main" val="390490598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Anatomical Planes Of Motion – TeachPE.com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982" y="748146"/>
            <a:ext cx="11183371" cy="5952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764230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3" descr="17026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1330" y="-1"/>
            <a:ext cx="8237870" cy="4041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4" descr="http://what-when-how.com/wp-content/uploads/2012/04/tmp14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763" y="4149726"/>
            <a:ext cx="3090862" cy="265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6" descr="https://thumbor.kenhub.com/nFWJ3s9ZvsOBgtdcsBIhy5O30_o=/fit-in/800x800/filters:watermark(/images/logo_url.png,-10,-10,0)/images/library/1747/Screen_Shot_2016-02-23_at_18.21.0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9063" y="4143375"/>
            <a:ext cx="2919412" cy="264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8" descr="http://archive.cnx.org/resources/7284d842678ed8e7905fcc3956e9803e15278a4c/Figure_35_03_02a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713" y="4495800"/>
            <a:ext cx="2989262" cy="216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059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33BF23B5-417D-7985-33F2-A3B83DC59E0A}"/>
              </a:ext>
            </a:extLst>
          </p:cNvPr>
          <p:cNvSpPr txBox="1"/>
          <p:nvPr/>
        </p:nvSpPr>
        <p:spPr>
          <a:xfrm>
            <a:off x="3047114" y="2425627"/>
            <a:ext cx="609777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7200" dirty="0"/>
              <a:t>MOVEMENTS</a:t>
            </a:r>
          </a:p>
        </p:txBody>
      </p:sp>
    </p:spTree>
    <p:extLst>
      <p:ext uri="{BB962C8B-B14F-4D97-AF65-F5344CB8AC3E}">
        <p14:creationId xmlns:p14="http://schemas.microsoft.com/office/powerpoint/2010/main" val="237297812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en-US" dirty="0"/>
              <a:t>Shoulder movements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790" y="1325563"/>
            <a:ext cx="10033810" cy="5361709"/>
          </a:xfrm>
        </p:spPr>
      </p:pic>
    </p:spTree>
    <p:extLst>
      <p:ext uri="{BB962C8B-B14F-4D97-AF65-F5344CB8AC3E}">
        <p14:creationId xmlns:p14="http://schemas.microsoft.com/office/powerpoint/2010/main" val="201120880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77982"/>
            <a:ext cx="10515600" cy="590839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dirty="0"/>
              <a:t>Types of movement </a:t>
            </a:r>
            <a:br>
              <a:rPr lang="en-US" dirty="0"/>
            </a:br>
            <a:endParaRPr lang="en-US" dirty="0"/>
          </a:p>
        </p:txBody>
      </p:sp>
      <p:pic>
        <p:nvPicPr>
          <p:cNvPr id="1026" name="Picture 2" descr="One simple move to loosen up your shoulders - Sequence Wiz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27426" y="1849584"/>
            <a:ext cx="9137148" cy="4303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745619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426027"/>
          </a:xfrm>
        </p:spPr>
        <p:txBody>
          <a:bodyPr>
            <a:normAutofit fontScale="90000"/>
          </a:bodyPr>
          <a:lstStyle/>
          <a:p>
            <a:r>
              <a:rPr lang="en-US" dirty="0"/>
              <a:t>Elbow &amp; forearm movements</a:t>
            </a:r>
          </a:p>
        </p:txBody>
      </p:sp>
      <p:pic>
        <p:nvPicPr>
          <p:cNvPr id="2050" name="Picture 2" descr="Elbow Joint: Anatomy [+video] - Lecturio Medical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9327" y="510309"/>
            <a:ext cx="3577733" cy="6360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22210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904009"/>
          </a:xfrm>
        </p:spPr>
        <p:txBody>
          <a:bodyPr/>
          <a:lstStyle/>
          <a:p>
            <a:r>
              <a:rPr lang="en-US" dirty="0"/>
              <a:t>Wrist movements</a:t>
            </a:r>
          </a:p>
        </p:txBody>
      </p:sp>
      <p:pic>
        <p:nvPicPr>
          <p:cNvPr id="3074" name="Picture 2" descr="CrossFit | Movement About Joints, Part 3: The Wrist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5870" y="1257300"/>
            <a:ext cx="8853866" cy="5292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14603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381000"/>
            <a:ext cx="8839200" cy="914400"/>
          </a:xfrm>
        </p:spPr>
        <p:txBody>
          <a:bodyPr/>
          <a:lstStyle/>
          <a:p>
            <a:pPr eaLnBrk="1" hangingPunct="1"/>
            <a:r>
              <a:rPr lang="en-US" altLang="en-US" sz="5400" b="1">
                <a:latin typeface="Arial" panose="020B0604020202020204" pitchFamily="34" charset="0"/>
              </a:rPr>
              <a:t>DIRECTIONAL TERMS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05000" y="1828800"/>
            <a:ext cx="8229600" cy="3886200"/>
          </a:xfrm>
        </p:spPr>
        <p:txBody>
          <a:bodyPr/>
          <a:lstStyle/>
          <a:p>
            <a:pPr eaLnBrk="1" hangingPunct="1"/>
            <a:r>
              <a:rPr lang="en-US" altLang="en-US" sz="4400">
                <a:latin typeface="Arial" panose="020B0604020202020204" pitchFamily="34" charset="0"/>
              </a:rPr>
              <a:t>Directional terms are used to precisely locate one part of the body relative to another and to reduce length of explanations.</a:t>
            </a:r>
          </a:p>
        </p:txBody>
      </p:sp>
    </p:spTree>
    <p:extLst>
      <p:ext uri="{BB962C8B-B14F-4D97-AF65-F5344CB8AC3E}">
        <p14:creationId xmlns:p14="http://schemas.microsoft.com/office/powerpoint/2010/main" val="348958319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0515600" cy="1049482"/>
          </a:xfrm>
        </p:spPr>
        <p:txBody>
          <a:bodyPr/>
          <a:lstStyle/>
          <a:p>
            <a:r>
              <a:rPr lang="en-US" dirty="0"/>
              <a:t>Thumb movements</a:t>
            </a:r>
          </a:p>
        </p:txBody>
      </p:sp>
      <p:pic>
        <p:nvPicPr>
          <p:cNvPr id="4098" name="Picture 2" descr="Thumb movement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053" y="1724891"/>
            <a:ext cx="9958356" cy="4013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796477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1DD512-38F2-351B-DD47-597AC7B18A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6668"/>
            <a:ext cx="4632385" cy="1044381"/>
          </a:xfrm>
        </p:spPr>
        <p:txBody>
          <a:bodyPr/>
          <a:lstStyle/>
          <a:p>
            <a:r>
              <a:rPr lang="en-US" dirty="0"/>
              <a:t>Finger movements</a:t>
            </a:r>
          </a:p>
        </p:txBody>
      </p:sp>
      <p:pic>
        <p:nvPicPr>
          <p:cNvPr id="4098" name="Picture 2" descr="A Two-Axis Goniometric Sensor for Tracking Finger Motion">
            <a:extLst>
              <a:ext uri="{FF2B5EF4-FFF2-40B4-BE49-F238E27FC236}">
                <a16:creationId xmlns:a16="http://schemas.microsoft.com/office/drawing/2014/main" id="{497EEF31-B3A1-E4D9-71BA-85FEEBB572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77" y="2321751"/>
            <a:ext cx="11890075" cy="3008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420615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dirty="0"/>
              <a:t>Muscle names - muscles are named for the following: 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909" y="1413164"/>
            <a:ext cx="11249891" cy="4763799"/>
          </a:xfrm>
        </p:spPr>
        <p:txBody>
          <a:bodyPr/>
          <a:lstStyle/>
          <a:p>
            <a:pPr marL="0" indent="0">
              <a:lnSpc>
                <a:spcPct val="200000"/>
              </a:lnSpc>
              <a:buNone/>
            </a:pPr>
            <a:r>
              <a:rPr lang="en-US" dirty="0"/>
              <a:t>   </a:t>
            </a:r>
            <a:r>
              <a:rPr lang="en-US" b="1" dirty="0">
                <a:solidFill>
                  <a:srgbClr val="FFFF00"/>
                </a:solidFill>
              </a:rPr>
              <a:t>a] shape </a:t>
            </a:r>
            <a:br>
              <a:rPr lang="en-US" b="1" dirty="0">
                <a:solidFill>
                  <a:srgbClr val="FFFF00"/>
                </a:solidFill>
              </a:rPr>
            </a:br>
            <a:r>
              <a:rPr lang="en-US" b="1" dirty="0">
                <a:solidFill>
                  <a:srgbClr val="FFFF00"/>
                </a:solidFill>
              </a:rPr>
              <a:t>   b] action</a:t>
            </a:r>
            <a:br>
              <a:rPr lang="en-US" b="1" dirty="0">
                <a:solidFill>
                  <a:srgbClr val="FFFF00"/>
                </a:solidFill>
              </a:rPr>
            </a:br>
            <a:r>
              <a:rPr lang="en-US" b="1" dirty="0">
                <a:solidFill>
                  <a:srgbClr val="FFFF00"/>
                </a:solidFill>
              </a:rPr>
              <a:t>   c] attachment</a:t>
            </a:r>
            <a:br>
              <a:rPr lang="en-US" b="1" dirty="0">
                <a:solidFill>
                  <a:srgbClr val="FFFF00"/>
                </a:solidFill>
              </a:rPr>
            </a:br>
            <a:r>
              <a:rPr lang="en-US" b="1" dirty="0">
                <a:solidFill>
                  <a:srgbClr val="FFFF00"/>
                </a:solidFill>
              </a:rPr>
              <a:t>   d] location </a:t>
            </a:r>
            <a:br>
              <a:rPr lang="en-US" b="1" dirty="0">
                <a:solidFill>
                  <a:srgbClr val="FFFF00"/>
                </a:solidFill>
              </a:rPr>
            </a:br>
            <a:endParaRPr lang="en-US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009200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831273"/>
          </a:xfrm>
        </p:spPr>
        <p:txBody>
          <a:bodyPr/>
          <a:lstStyle/>
          <a:p>
            <a:r>
              <a:rPr lang="en-US" b="1" dirty="0">
                <a:solidFill>
                  <a:srgbClr val="FFFF00"/>
                </a:solidFill>
              </a:rPr>
              <a:t>biceps </a:t>
            </a:r>
            <a:r>
              <a:rPr lang="en-US" b="1" dirty="0" err="1">
                <a:solidFill>
                  <a:srgbClr val="FFFF00"/>
                </a:solidFill>
              </a:rPr>
              <a:t>brachii</a:t>
            </a:r>
            <a:r>
              <a:rPr lang="en-US" b="1" dirty="0">
                <a:solidFill>
                  <a:srgbClr val="FFFF00"/>
                </a:solidFill>
              </a:rPr>
              <a:t> muscle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8609" y="1027642"/>
            <a:ext cx="4348886" cy="5660643"/>
          </a:xfrm>
        </p:spPr>
      </p:pic>
    </p:spTree>
    <p:extLst>
      <p:ext uri="{BB962C8B-B14F-4D97-AF65-F5344CB8AC3E}">
        <p14:creationId xmlns:p14="http://schemas.microsoft.com/office/powerpoint/2010/main" val="299727799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Brachioradialis - Origin, Insertion, Action, 3D Model | AnatomyZon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988" y="467591"/>
            <a:ext cx="10259548" cy="5770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050026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Supinator - Origin, Insertion, Action, 3D Model | AnatomyZon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634" y="249382"/>
            <a:ext cx="10341520" cy="5817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024811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4" descr="Infraspinatus: Origin, insertion, innervation, function | Kenhu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6366" y="1357618"/>
            <a:ext cx="4254198" cy="5126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0"/>
            <a:ext cx="5205845" cy="751320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FFFF00"/>
                </a:solidFill>
              </a:rPr>
              <a:t>Infraspinatus muscle</a:t>
            </a:r>
          </a:p>
        </p:txBody>
      </p:sp>
    </p:spTree>
    <p:extLst>
      <p:ext uri="{BB962C8B-B14F-4D97-AF65-F5344CB8AC3E}">
        <p14:creationId xmlns:p14="http://schemas.microsoft.com/office/powerpoint/2010/main" val="30584235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Skeletal muscle movement - Labster">
            <a:extLst>
              <a:ext uri="{FF2B5EF4-FFF2-40B4-BE49-F238E27FC236}">
                <a16:creationId xmlns:a16="http://schemas.microsoft.com/office/drawing/2014/main" id="{AD0935A9-3D64-0884-DBCB-A7B686BBB3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329" y="681487"/>
            <a:ext cx="9913275" cy="5693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527460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776844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FFFF00"/>
                </a:solidFill>
              </a:rPr>
              <a:t>Superficial fascia, the thin layer of loose fatty connective tissue underlying the dermis and binding it to the parts beneath. It is called also HYPODERMIS.</a:t>
            </a:r>
          </a:p>
        </p:txBody>
      </p:sp>
      <p:pic>
        <p:nvPicPr>
          <p:cNvPr id="4" name="Picture 8" descr="http://www.austincc.edu/apreview/NursingPics/IntegumentPics/Picture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8978" y="2262043"/>
            <a:ext cx="6334043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83555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569027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FFFF00"/>
                </a:solidFill>
              </a:rPr>
              <a:t>Deep fascia, a layer of dense connective tissue which can surround individual muscles and also </a:t>
            </a:r>
            <a:r>
              <a:rPr lang="en-US" sz="3200" b="1" dirty="0" err="1">
                <a:solidFill>
                  <a:srgbClr val="FFFF00"/>
                </a:solidFill>
              </a:rPr>
              <a:t>aurround</a:t>
            </a:r>
            <a:r>
              <a:rPr lang="en-US" sz="3200" b="1" dirty="0">
                <a:solidFill>
                  <a:srgbClr val="FFFF00"/>
                </a:solidFill>
              </a:rPr>
              <a:t> a groups of muscles to separate into fascial </a:t>
            </a:r>
            <a:r>
              <a:rPr lang="en-US" sz="3200" b="1" dirty="0" err="1">
                <a:solidFill>
                  <a:srgbClr val="FFFF00"/>
                </a:solidFill>
              </a:rPr>
              <a:t>compartements</a:t>
            </a:r>
            <a:endParaRPr lang="en-US" sz="3200" b="1" dirty="0">
              <a:solidFill>
                <a:srgbClr val="FFFF0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6783" y="1569027"/>
            <a:ext cx="7481454" cy="5223736"/>
          </a:xfrm>
        </p:spPr>
      </p:pic>
    </p:spTree>
    <p:extLst>
      <p:ext uri="{BB962C8B-B14F-4D97-AF65-F5344CB8AC3E}">
        <p14:creationId xmlns:p14="http://schemas.microsoft.com/office/powerpoint/2010/main" val="29741431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27590" y="704504"/>
            <a:ext cx="10515600" cy="45719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6255" y="0"/>
            <a:ext cx="11187545" cy="6691745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8000" dirty="0">
                <a:solidFill>
                  <a:srgbClr val="FFFF00"/>
                </a:solidFill>
              </a:rPr>
              <a:t>1</a:t>
            </a:r>
            <a:r>
              <a:rPr lang="en-US" sz="9600" b="1" dirty="0">
                <a:solidFill>
                  <a:srgbClr val="FFFF00"/>
                </a:solidFill>
              </a:rPr>
              <a:t>. medial - nearer or towards the median plane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9600" b="1" dirty="0">
                <a:solidFill>
                  <a:srgbClr val="FFFF00"/>
                </a:solidFill>
              </a:rPr>
              <a:t>2. lateral - further from the median plane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9600" b="1" dirty="0">
                <a:solidFill>
                  <a:srgbClr val="FFFF00"/>
                </a:solidFill>
              </a:rPr>
              <a:t>3. anterior or ventral - nearer to the front of the body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9600" b="1" dirty="0">
                <a:solidFill>
                  <a:srgbClr val="FFFF00"/>
                </a:solidFill>
              </a:rPr>
              <a:t>4. posterior or dorsal - nearer to the back of the body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9600" b="1" dirty="0">
                <a:solidFill>
                  <a:srgbClr val="FFFF00"/>
                </a:solidFill>
              </a:rPr>
              <a:t>5. superior or cephalic - nearer to the top of the head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9600" b="1" dirty="0">
                <a:solidFill>
                  <a:srgbClr val="FFFF00"/>
                </a:solidFill>
              </a:rPr>
              <a:t>6. inferior or caudal - nearer to the bottom of the feet                                  </a:t>
            </a:r>
            <a:r>
              <a:rPr lang="en-US" sz="11200" b="1" dirty="0">
                <a:solidFill>
                  <a:srgbClr val="FF0000"/>
                </a:solidFill>
              </a:rPr>
              <a:t>DIRECTIONS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9600" b="1" dirty="0">
                <a:solidFill>
                  <a:srgbClr val="FFFF00"/>
                </a:solidFill>
              </a:rPr>
              <a:t>7. superficial - towards the surface of an organ or the body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9600" b="1" dirty="0">
                <a:solidFill>
                  <a:srgbClr val="FFFF00"/>
                </a:solidFill>
              </a:rPr>
              <a:t>8. deep - towards the center of an organ or the body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9600" b="1" dirty="0">
                <a:solidFill>
                  <a:srgbClr val="FFFF00"/>
                </a:solidFill>
              </a:rPr>
              <a:t>9. proximal - nearer the point of origin or attachment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9600" b="1" dirty="0">
                <a:solidFill>
                  <a:srgbClr val="FFFF00"/>
                </a:solidFill>
              </a:rPr>
              <a:t>10. distal - further from the point of origin or attachment </a:t>
            </a:r>
            <a:br>
              <a:rPr lang="en-US" sz="5100" b="1" dirty="0">
                <a:solidFill>
                  <a:srgbClr val="FFFF00"/>
                </a:solidFill>
              </a:rPr>
            </a:br>
            <a:endParaRPr lang="en-US" sz="51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658660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D3965E-2889-D0FA-732F-FA9271B1F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0515600" cy="754912"/>
          </a:xfrm>
        </p:spPr>
        <p:txBody>
          <a:bodyPr/>
          <a:lstStyle/>
          <a:p>
            <a:r>
              <a:rPr lang="en-US" dirty="0"/>
              <a:t>Tendon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7935413-0864-94DA-58C6-5970D4531D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94343" y="202020"/>
            <a:ext cx="7681643" cy="6517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21679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412FBF-4D13-F8A9-B48D-E0CE2D138A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2658140" cy="1325563"/>
          </a:xfrm>
        </p:spPr>
        <p:txBody>
          <a:bodyPr/>
          <a:lstStyle/>
          <a:p>
            <a:r>
              <a:rPr lang="en-US" dirty="0"/>
              <a:t>Ligament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8B7D256-045A-3E8E-1DC9-446B3C932F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8241" y="246247"/>
            <a:ext cx="3908550" cy="6283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38937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852055"/>
          </a:xfrm>
        </p:spPr>
        <p:txBody>
          <a:bodyPr/>
          <a:lstStyle/>
          <a:p>
            <a:r>
              <a:rPr lang="en-US" sz="5400" b="1" dirty="0">
                <a:solidFill>
                  <a:srgbClr val="FFFF00"/>
                </a:solidFill>
              </a:rPr>
              <a:t>Joints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63782"/>
            <a:ext cx="11353800" cy="5496791"/>
          </a:xfrm>
        </p:spPr>
        <p:txBody>
          <a:bodyPr/>
          <a:lstStyle/>
          <a:p>
            <a:r>
              <a:rPr lang="en-US" sz="4000" b="1" dirty="0">
                <a:solidFill>
                  <a:srgbClr val="FFFF00"/>
                </a:solidFill>
              </a:rPr>
              <a:t>A</a:t>
            </a:r>
            <a:r>
              <a:rPr lang="en-US" sz="4400" dirty="0">
                <a:solidFill>
                  <a:srgbClr val="FFFF00"/>
                </a:solidFill>
              </a:rPr>
              <a:t> joint is the part of the body where two or more bones meet to allow movement. </a:t>
            </a:r>
            <a:endParaRPr lang="fa-IR" sz="4400" dirty="0">
              <a:solidFill>
                <a:srgbClr val="FFFF00"/>
              </a:solidFill>
            </a:endParaRPr>
          </a:p>
          <a:p>
            <a:r>
              <a:rPr lang="en-US" sz="4400" dirty="0">
                <a:solidFill>
                  <a:srgbClr val="FFFF00"/>
                </a:solidFill>
              </a:rPr>
              <a:t>There are four structural classifications of joints:</a:t>
            </a:r>
          </a:p>
          <a:p>
            <a:pPr marL="0" indent="0">
              <a:buNone/>
            </a:pPr>
            <a:r>
              <a:rPr lang="en-US" sz="4400" dirty="0">
                <a:solidFill>
                  <a:srgbClr val="FFFF00"/>
                </a:solidFill>
              </a:rPr>
              <a:t>FIBROUS, CARTILAGINOUS, SYNOVIAL and FACET joints</a:t>
            </a:r>
          </a:p>
        </p:txBody>
      </p:sp>
    </p:spTree>
    <p:extLst>
      <p:ext uri="{BB962C8B-B14F-4D97-AF65-F5344CB8AC3E}">
        <p14:creationId xmlns:p14="http://schemas.microsoft.com/office/powerpoint/2010/main" val="155573745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0515600" cy="1031358"/>
          </a:xfrm>
        </p:spPr>
        <p:txBody>
          <a:bodyPr>
            <a:normAutofit fontScale="90000"/>
          </a:bodyPr>
          <a:lstStyle/>
          <a:p>
            <a:pPr marL="0" indent="0">
              <a:buNone/>
            </a:pPr>
            <a:r>
              <a:rPr lang="en-US" sz="3600" b="1" dirty="0"/>
              <a:t>Fibrous joints</a:t>
            </a:r>
            <a:r>
              <a:rPr lang="en-US" sz="3600" dirty="0">
                <a:solidFill>
                  <a:srgbClr val="FFFF00"/>
                </a:solidFill>
              </a:rPr>
              <a:t> are defined as the joints in which the bones are connected by fibrous tissue</a:t>
            </a:r>
            <a:r>
              <a:rPr lang="en-US" sz="4800" dirty="0">
                <a:solidFill>
                  <a:srgbClr val="FFFF00"/>
                </a:solidFill>
              </a:rPr>
              <a:t>.</a:t>
            </a:r>
            <a:endParaRPr lang="en-US" sz="48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8D989FE-CC98-544E-4EB6-5799183319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010" y="1970568"/>
            <a:ext cx="3810000" cy="3810000"/>
          </a:xfrm>
          <a:prstGeom prst="rect">
            <a:avLst/>
          </a:prstGeom>
        </p:spPr>
      </p:pic>
      <p:pic>
        <p:nvPicPr>
          <p:cNvPr id="6146" name="Picture 2" descr="Gen Anat-joints">
            <a:extLst>
              <a:ext uri="{FF2B5EF4-FFF2-40B4-BE49-F238E27FC236}">
                <a16:creationId xmlns:a16="http://schemas.microsoft.com/office/drawing/2014/main" id="{5F88526C-B475-E005-D262-C5522C1C66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499" y="1970567"/>
            <a:ext cx="2449285" cy="3809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9.2 Fibrous Joints – Anatomy &amp; Physiology">
            <a:extLst>
              <a:ext uri="{FF2B5EF4-FFF2-40B4-BE49-F238E27FC236}">
                <a16:creationId xmlns:a16="http://schemas.microsoft.com/office/drawing/2014/main" id="{4EB7737D-E110-CEAA-EA3D-0FDDC48FA8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6750" y="2371060"/>
            <a:ext cx="4773575" cy="3189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384645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0"/>
            <a:ext cx="11557591" cy="595423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FFFF00"/>
                </a:solidFill>
              </a:rPr>
              <a:t>Cartilaginous joints are connected entirely by cartilage: Type 1 and 2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E30C0CE-5951-A383-E312-1EE052A5F2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0877" y="2362895"/>
            <a:ext cx="4023380" cy="2910854"/>
          </a:xfrm>
          <a:prstGeom prst="rect">
            <a:avLst/>
          </a:prstGeom>
        </p:spPr>
      </p:pic>
      <p:pic>
        <p:nvPicPr>
          <p:cNvPr id="7170" name="Picture 2" descr="7.2: Classification of Joints - Medicine LibreTexts">
            <a:extLst>
              <a:ext uri="{FF2B5EF4-FFF2-40B4-BE49-F238E27FC236}">
                <a16:creationId xmlns:a16="http://schemas.microsoft.com/office/drawing/2014/main" id="{C49E19E6-AD3F-11A8-9F82-FFE4326974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044" y="1807535"/>
            <a:ext cx="3290334" cy="4085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Pubic symphysis: Anatomy, structure and function | Kenhub">
            <a:extLst>
              <a:ext uri="{FF2B5EF4-FFF2-40B4-BE49-F238E27FC236}">
                <a16:creationId xmlns:a16="http://schemas.microsoft.com/office/drawing/2014/main" id="{0EC69B15-A3FB-8387-9BFE-3E788BE7B9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5756" y="2007487"/>
            <a:ext cx="3957200" cy="3974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005578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0515600" cy="841664"/>
          </a:xfrm>
        </p:spPr>
        <p:txBody>
          <a:bodyPr/>
          <a:lstStyle/>
          <a:p>
            <a:r>
              <a:rPr lang="en-US" b="1" dirty="0">
                <a:solidFill>
                  <a:srgbClr val="FFFF00"/>
                </a:solidFill>
              </a:rPr>
              <a:t>Synovial joints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95688"/>
            <a:ext cx="12192000" cy="5489575"/>
          </a:xfrm>
        </p:spPr>
        <p:txBody>
          <a:bodyPr/>
          <a:lstStyle/>
          <a:p>
            <a:r>
              <a:rPr lang="en-US" b="1" dirty="0">
                <a:solidFill>
                  <a:srgbClr val="FFFF00"/>
                </a:solidFill>
              </a:rPr>
              <a:t>It is the most common type of joint found in </a:t>
            </a:r>
            <a:br>
              <a:rPr lang="en-US" b="1" dirty="0">
                <a:solidFill>
                  <a:srgbClr val="FFFF00"/>
                </a:solidFill>
              </a:rPr>
            </a:br>
            <a:r>
              <a:rPr lang="en-US" b="1" dirty="0">
                <a:solidFill>
                  <a:srgbClr val="FFFF00"/>
                </a:solidFill>
              </a:rPr>
              <a:t>the human body, and contains several </a:t>
            </a:r>
            <a:br>
              <a:rPr lang="en-US" b="1" dirty="0">
                <a:solidFill>
                  <a:srgbClr val="FFFF00"/>
                </a:solidFill>
              </a:rPr>
            </a:br>
            <a:r>
              <a:rPr lang="en-US" b="1" dirty="0">
                <a:solidFill>
                  <a:srgbClr val="FFFF00"/>
                </a:solidFill>
              </a:rPr>
              <a:t>structures which are not seen in fibrous </a:t>
            </a:r>
            <a:br>
              <a:rPr lang="en-US" b="1" dirty="0">
                <a:solidFill>
                  <a:srgbClr val="FFFF00"/>
                </a:solidFill>
              </a:rPr>
            </a:br>
            <a:r>
              <a:rPr lang="en-US" b="1" dirty="0">
                <a:solidFill>
                  <a:srgbClr val="FFFF00"/>
                </a:solidFill>
              </a:rPr>
              <a:t>or cartilaginous joints.</a:t>
            </a:r>
          </a:p>
          <a:p>
            <a:pPr marL="0" indent="0">
              <a:buNone/>
            </a:pPr>
            <a:r>
              <a:rPr lang="en-US" b="1" dirty="0">
                <a:solidFill>
                  <a:srgbClr val="FFFF00"/>
                </a:solidFill>
              </a:rPr>
              <a:t>The six main features of a synovial joints are: </a:t>
            </a:r>
            <a:br>
              <a:rPr lang="en-US" b="1" dirty="0">
                <a:solidFill>
                  <a:srgbClr val="FFFF00"/>
                </a:solidFill>
              </a:rPr>
            </a:br>
            <a:r>
              <a:rPr lang="en-US" b="1" dirty="0">
                <a:solidFill>
                  <a:srgbClr val="FFFF00"/>
                </a:solidFill>
              </a:rPr>
              <a:t>(1) articular capsule</a:t>
            </a:r>
            <a:br>
              <a:rPr lang="en-US" b="1" dirty="0">
                <a:solidFill>
                  <a:srgbClr val="FFFF00"/>
                </a:solidFill>
              </a:rPr>
            </a:br>
            <a:r>
              <a:rPr lang="en-US" b="1" dirty="0">
                <a:solidFill>
                  <a:srgbClr val="FFFF00"/>
                </a:solidFill>
              </a:rPr>
              <a:t>(2) articular cartilage </a:t>
            </a:r>
            <a:br>
              <a:rPr lang="en-US" b="1" dirty="0">
                <a:solidFill>
                  <a:srgbClr val="FFFF00"/>
                </a:solidFill>
              </a:rPr>
            </a:br>
            <a:r>
              <a:rPr lang="en-US" b="1" dirty="0">
                <a:solidFill>
                  <a:srgbClr val="FFFF00"/>
                </a:solidFill>
              </a:rPr>
              <a:t>(3) joint cavity</a:t>
            </a:r>
            <a:br>
              <a:rPr lang="en-US" b="1" dirty="0">
                <a:solidFill>
                  <a:srgbClr val="FFFF00"/>
                </a:solidFill>
              </a:rPr>
            </a:br>
            <a:r>
              <a:rPr lang="en-US" b="1" dirty="0">
                <a:solidFill>
                  <a:srgbClr val="FFFF00"/>
                </a:solidFill>
              </a:rPr>
              <a:t>(4) synovial membrane</a:t>
            </a:r>
            <a:br>
              <a:rPr lang="en-US" b="1" dirty="0">
                <a:solidFill>
                  <a:srgbClr val="FFFF00"/>
                </a:solidFill>
              </a:rPr>
            </a:br>
            <a:r>
              <a:rPr lang="en-US" b="1" dirty="0">
                <a:solidFill>
                  <a:srgbClr val="FFFF00"/>
                </a:solidFill>
              </a:rPr>
              <a:t>(5) synovial fluid </a:t>
            </a:r>
            <a:br>
              <a:rPr lang="en-US" b="1" dirty="0">
                <a:solidFill>
                  <a:srgbClr val="FFFF00"/>
                </a:solidFill>
              </a:rPr>
            </a:br>
            <a:r>
              <a:rPr lang="en-US" b="1" dirty="0">
                <a:solidFill>
                  <a:srgbClr val="FFFF00"/>
                </a:solidFill>
              </a:rPr>
              <a:t>(6) mobility</a:t>
            </a:r>
          </a:p>
        </p:txBody>
      </p:sp>
      <p:pic>
        <p:nvPicPr>
          <p:cNvPr id="6146" name="Picture 2" descr="https://teachmeanatomy.info/wp-content/uploads/Structures-of-a-Synovial-Joint-1024x95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1106" y="1975715"/>
            <a:ext cx="5140894" cy="4809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920120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752F5AB-6C31-CE15-0037-8DF9A4918B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3563" y="43915"/>
            <a:ext cx="5603358" cy="6673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55496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0"/>
            <a:ext cx="3423684" cy="6858000"/>
          </a:xfrm>
        </p:spPr>
        <p:txBody>
          <a:bodyPr>
            <a:normAutofit/>
          </a:bodyPr>
          <a:lstStyle/>
          <a:p>
            <a:r>
              <a:rPr lang="en-US" sz="2800" b="1" u="sng" dirty="0">
                <a:solidFill>
                  <a:srgbClr val="FFFF00"/>
                </a:solidFill>
              </a:rPr>
              <a:t>Bursa</a:t>
            </a:r>
            <a:r>
              <a:rPr lang="en-US" sz="2800" b="1" dirty="0">
                <a:solidFill>
                  <a:srgbClr val="FFFF00"/>
                </a:solidFill>
              </a:rPr>
              <a:t> is an important lubricated </a:t>
            </a:r>
            <a:br>
              <a:rPr lang="en-US" sz="2800" b="1" dirty="0">
                <a:solidFill>
                  <a:srgbClr val="FFFF00"/>
                </a:solidFill>
              </a:rPr>
            </a:br>
            <a:r>
              <a:rPr lang="en-US" sz="2800" b="1" dirty="0">
                <a:solidFill>
                  <a:srgbClr val="FFFF00"/>
                </a:solidFill>
              </a:rPr>
              <a:t>fluid-filled </a:t>
            </a:r>
            <a:br>
              <a:rPr lang="en-US" sz="2800" b="1" dirty="0">
                <a:solidFill>
                  <a:srgbClr val="FFFF00"/>
                </a:solidFill>
              </a:rPr>
            </a:br>
            <a:r>
              <a:rPr lang="en-US" sz="2800" b="1" dirty="0">
                <a:solidFill>
                  <a:srgbClr val="FFFF00"/>
                </a:solidFill>
              </a:rPr>
              <a:t>thin sac located </a:t>
            </a:r>
            <a:br>
              <a:rPr lang="en-US" sz="2800" b="1" dirty="0">
                <a:solidFill>
                  <a:srgbClr val="FFFF00"/>
                </a:solidFill>
              </a:rPr>
            </a:br>
            <a:r>
              <a:rPr lang="en-US" sz="2800" b="1" dirty="0">
                <a:solidFill>
                  <a:srgbClr val="FFFF00"/>
                </a:solidFill>
              </a:rPr>
              <a:t>between bone and surrounding soft tissue, bones and tendons, and/or muscles around joints, and are useful to the human body by reducing tension and negative effects of wear-and-tear at points of friction and ...</a:t>
            </a:r>
          </a:p>
        </p:txBody>
      </p:sp>
      <p:pic>
        <p:nvPicPr>
          <p:cNvPr id="4" name="Content Placeholder 3" descr="http://slideplayer.com/slide/7280592/24/images/9/Sagittal+section+through+the+right+knee+joint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67746" y="86628"/>
            <a:ext cx="8177890" cy="6133419"/>
          </a:xfrm>
          <a:noFill/>
        </p:spPr>
      </p:pic>
    </p:spTree>
    <p:extLst>
      <p:ext uri="{BB962C8B-B14F-4D97-AF65-F5344CB8AC3E}">
        <p14:creationId xmlns:p14="http://schemas.microsoft.com/office/powerpoint/2010/main" val="35033517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8972" y="93553"/>
            <a:ext cx="9045241" cy="6615949"/>
          </a:xfrm>
        </p:spPr>
      </p:pic>
    </p:spTree>
    <p:extLst>
      <p:ext uri="{BB962C8B-B14F-4D97-AF65-F5344CB8AC3E}">
        <p14:creationId xmlns:p14="http://schemas.microsoft.com/office/powerpoint/2010/main" val="2074237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>
                <a:solidFill>
                  <a:srgbClr val="FFFF00"/>
                </a:solidFill>
              </a:rPr>
              <a:t>Nervous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FFFF00"/>
                </a:solidFill>
              </a:rPr>
              <a:t>Peripheral nervous system</a:t>
            </a:r>
          </a:p>
          <a:p>
            <a:endParaRPr lang="en-US" b="1" dirty="0">
              <a:solidFill>
                <a:srgbClr val="FFFF00"/>
              </a:solidFill>
            </a:endParaRPr>
          </a:p>
          <a:p>
            <a:endParaRPr lang="en-US" b="1" dirty="0">
              <a:solidFill>
                <a:srgbClr val="FFFF00"/>
              </a:solidFill>
            </a:endParaRPr>
          </a:p>
          <a:p>
            <a:endParaRPr lang="en-US" b="1" dirty="0">
              <a:solidFill>
                <a:srgbClr val="FFFF00"/>
              </a:solidFill>
            </a:endParaRPr>
          </a:p>
          <a:p>
            <a:r>
              <a:rPr lang="en-US" b="1" dirty="0">
                <a:solidFill>
                  <a:srgbClr val="FFFF00"/>
                </a:solidFill>
              </a:rPr>
              <a:t>Central nervous system</a:t>
            </a:r>
          </a:p>
        </p:txBody>
      </p:sp>
    </p:spTree>
    <p:extLst>
      <p:ext uri="{BB962C8B-B14F-4D97-AF65-F5344CB8AC3E}">
        <p14:creationId xmlns:p14="http://schemas.microsoft.com/office/powerpoint/2010/main" val="17739475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Content Placeholder 2"/>
          <p:cNvSpPr>
            <a:spLocks noGrp="1"/>
          </p:cNvSpPr>
          <p:nvPr>
            <p:ph idx="1"/>
          </p:nvPr>
        </p:nvSpPr>
        <p:spPr>
          <a:xfrm>
            <a:off x="426027" y="76200"/>
            <a:ext cx="3869526" cy="6629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en-US" dirty="0">
                <a:solidFill>
                  <a:schemeClr val="bg1"/>
                </a:solidFill>
              </a:rPr>
              <a:t>Central nervous system</a:t>
            </a:r>
            <a:br>
              <a:rPr lang="en-US" altLang="en-US" dirty="0">
                <a:solidFill>
                  <a:schemeClr val="bg1"/>
                </a:solidFill>
              </a:rPr>
            </a:br>
            <a:r>
              <a:rPr lang="en-US" altLang="en-US" dirty="0">
                <a:solidFill>
                  <a:schemeClr val="bg1"/>
                </a:solidFill>
              </a:rPr>
              <a:t>Central part: Brain and spinal cord.</a:t>
            </a:r>
            <a:br>
              <a:rPr lang="en-US" altLang="en-US" dirty="0">
                <a:solidFill>
                  <a:schemeClr val="bg1"/>
                </a:solidFill>
              </a:rPr>
            </a:br>
            <a:r>
              <a:rPr lang="en-US" altLang="en-US" dirty="0">
                <a:solidFill>
                  <a:srgbClr val="FFFF00"/>
                </a:solidFill>
              </a:rPr>
              <a:t>Peripheral part composed of  12 pairs cranial and 31 pairs spinal nerves.</a:t>
            </a:r>
            <a:br>
              <a:rPr lang="en-US" altLang="en-US" dirty="0">
                <a:solidFill>
                  <a:srgbClr val="FFFF00"/>
                </a:solidFill>
              </a:rPr>
            </a:br>
            <a:r>
              <a:rPr lang="en-US" altLang="en-US" dirty="0">
                <a:solidFill>
                  <a:srgbClr val="FFFF00"/>
                </a:solidFill>
              </a:rPr>
              <a:t>The peripheral nervous system is divided into the somatic nervous system and the autonomic nervous system. 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8CF7486-82C1-BAE3-73D9-05E22E7EAD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5312" y="76200"/>
            <a:ext cx="3607813" cy="6655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8559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AFD2235-8183-176E-7AA6-C95EE56E94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940363" cy="6716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4130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2325</TotalTime>
  <Words>635</Words>
  <Application>Microsoft Office PowerPoint</Application>
  <PresentationFormat>Widescreen</PresentationFormat>
  <Paragraphs>66</Paragraphs>
  <Slides>57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57</vt:i4>
      </vt:variant>
    </vt:vector>
  </HeadingPairs>
  <TitlesOfParts>
    <vt:vector size="61" baseType="lpstr">
      <vt:lpstr>Arial</vt:lpstr>
      <vt:lpstr>Calibri</vt:lpstr>
      <vt:lpstr>Calibri Light</vt:lpstr>
      <vt:lpstr>Office Theme</vt:lpstr>
      <vt:lpstr>TERMINILOGY</vt:lpstr>
      <vt:lpstr>ANATOMY DEFINED</vt:lpstr>
      <vt:lpstr>anatomical position</vt:lpstr>
      <vt:lpstr>DIRECTIONAL TERMS</vt:lpstr>
      <vt:lpstr> </vt:lpstr>
      <vt:lpstr>PowerPoint Presentation</vt:lpstr>
      <vt:lpstr>Nervous system</vt:lpstr>
      <vt:lpstr>PowerPoint Presentation</vt:lpstr>
      <vt:lpstr>PowerPoint Presentation</vt:lpstr>
      <vt:lpstr>PowerPoint Presentation</vt:lpstr>
      <vt:lpstr>PowerPoint Presentation</vt:lpstr>
      <vt:lpstr>Intervertebral foramen</vt:lpstr>
      <vt:lpstr>exit of spinal nerves from the vertebral column</vt:lpstr>
      <vt:lpstr>PowerPoint Presentation</vt:lpstr>
      <vt:lpstr>Somatic nervous system</vt:lpstr>
      <vt:lpstr>Visceral nervous system</vt:lpstr>
      <vt:lpstr>PowerPoint Presentation</vt:lpstr>
      <vt:lpstr>PowerPoint Presentation</vt:lpstr>
      <vt:lpstr>Cranial nerves</vt:lpstr>
      <vt:lpstr>Anastomosis</vt:lpstr>
      <vt:lpstr>PowerPoint Presentation</vt:lpstr>
      <vt:lpstr>PowerPoint Presentation</vt:lpstr>
      <vt:lpstr>PowerPoint Presentation</vt:lpstr>
      <vt:lpstr> sesamoid - bones which develop within a tendon; patella, pisiform  </vt:lpstr>
      <vt:lpstr>Parts of young bone</vt:lpstr>
      <vt:lpstr>PowerPoint Presentation</vt:lpstr>
      <vt:lpstr>Blood supply of bone</vt:lpstr>
      <vt:lpstr>PowerPoint Presentation</vt:lpstr>
      <vt:lpstr>PowerPoint Presentation</vt:lpstr>
      <vt:lpstr>PowerPoint Presentation</vt:lpstr>
      <vt:lpstr>Periosteum</vt:lpstr>
      <vt:lpstr>              Planes  </vt:lpstr>
      <vt:lpstr>PowerPoint Presentation</vt:lpstr>
      <vt:lpstr>PowerPoint Presentation</vt:lpstr>
      <vt:lpstr>PowerPoint Presentation</vt:lpstr>
      <vt:lpstr>Shoulder movements</vt:lpstr>
      <vt:lpstr> Types of movement  </vt:lpstr>
      <vt:lpstr>Elbow &amp; forearm movements</vt:lpstr>
      <vt:lpstr>Wrist movements</vt:lpstr>
      <vt:lpstr>Thumb movements</vt:lpstr>
      <vt:lpstr>Finger movements</vt:lpstr>
      <vt:lpstr> Muscle names - muscles are named for the following:  </vt:lpstr>
      <vt:lpstr>biceps brachii muscle</vt:lpstr>
      <vt:lpstr>PowerPoint Presentation</vt:lpstr>
      <vt:lpstr>PowerPoint Presentation</vt:lpstr>
      <vt:lpstr>PowerPoint Presentation</vt:lpstr>
      <vt:lpstr>PowerPoint Presentation</vt:lpstr>
      <vt:lpstr>Superficial fascia, the thin layer of loose fatty connective tissue underlying the dermis and binding it to the parts beneath. It is called also HYPODERMIS.</vt:lpstr>
      <vt:lpstr>Deep fascia, a layer of dense connective tissue which can surround individual muscles and also aurround a groups of muscles to separate into fascial compartements</vt:lpstr>
      <vt:lpstr>Tendon</vt:lpstr>
      <vt:lpstr>Ligament</vt:lpstr>
      <vt:lpstr>Joints</vt:lpstr>
      <vt:lpstr>Fibrous joints are defined as the joints in which the bones are connected by fibrous tissue.</vt:lpstr>
      <vt:lpstr>Cartilaginous joints are connected entirely by cartilage: Type 1 and 2</vt:lpstr>
      <vt:lpstr>Synovial joints</vt:lpstr>
      <vt:lpstr>PowerPoint Presentation</vt:lpstr>
      <vt:lpstr>Bursa is an important lubricated  fluid-filled  thin sac located  between bone and surrounding soft tissue, bones and tendons, and/or muscles around joints, and are useful to the human body by reducing tension and negative effects of wear-and-tear at points of friction and ...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iraj_kashani</dc:creator>
  <cp:lastModifiedBy>ANT</cp:lastModifiedBy>
  <cp:revision>101</cp:revision>
  <dcterms:created xsi:type="dcterms:W3CDTF">2023-09-10T03:28:51Z</dcterms:created>
  <dcterms:modified xsi:type="dcterms:W3CDTF">2026-05-10T04:04:08Z</dcterms:modified>
</cp:coreProperties>
</file>